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29"/>
  </p:notesMasterIdLst>
  <p:handoutMasterIdLst>
    <p:handoutMasterId r:id="rId30"/>
  </p:handoutMasterIdLst>
  <p:sldIdLst>
    <p:sldId id="256" r:id="rId5"/>
    <p:sldId id="731" r:id="rId6"/>
    <p:sldId id="258" r:id="rId7"/>
    <p:sldId id="261" r:id="rId8"/>
    <p:sldId id="259" r:id="rId9"/>
    <p:sldId id="262" r:id="rId10"/>
    <p:sldId id="264" r:id="rId11"/>
    <p:sldId id="550" r:id="rId12"/>
    <p:sldId id="551" r:id="rId13"/>
    <p:sldId id="266" r:id="rId14"/>
    <p:sldId id="552" r:id="rId15"/>
    <p:sldId id="553" r:id="rId16"/>
    <p:sldId id="554" r:id="rId17"/>
    <p:sldId id="267" r:id="rId18"/>
    <p:sldId id="268" r:id="rId19"/>
    <p:sldId id="555" r:id="rId20"/>
    <p:sldId id="269" r:id="rId21"/>
    <p:sldId id="270" r:id="rId22"/>
    <p:sldId id="271" r:id="rId23"/>
    <p:sldId id="557" r:id="rId24"/>
    <p:sldId id="272" r:id="rId25"/>
    <p:sldId id="732" r:id="rId26"/>
    <p:sldId id="273" r:id="rId27"/>
    <p:sldId id="73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만든 이" initials="오전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98" autoAdjust="0"/>
    <p:restoredTop sz="94672" autoAdjust="0"/>
  </p:normalViewPr>
  <p:slideViewPr>
    <p:cSldViewPr snapToGrid="0">
      <p:cViewPr varScale="1">
        <p:scale>
          <a:sx n="112" d="100"/>
          <a:sy n="112" d="100"/>
        </p:scale>
        <p:origin x="216" y="192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32" y="10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7/5/26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7/5/26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29789" y="1138844"/>
            <a:ext cx="9488311" cy="2443941"/>
          </a:xfrm>
        </p:spPr>
        <p:txBody>
          <a:bodyPr anchor="b">
            <a:noAutofit/>
          </a:bodyPr>
          <a:lstStyle>
            <a:lvl1pPr algn="l">
              <a:defRPr sz="32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789" y="3641711"/>
            <a:ext cx="9488310" cy="184468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4" name="Graphic 7">
            <a:extLst>
              <a:ext uri="{FF2B5EF4-FFF2-40B4-BE49-F238E27FC236}">
                <a16:creationId xmlns:a16="http://schemas.microsoft.com/office/drawing/2014/main" id="{6156A656-6EF8-A8F7-8176-4FB90AAB457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1"/>
            <a:ext cx="4929447" cy="262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3975250-80EE-4383-A65C-CB302D1387AD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24714F8D-6D13-437C-A3B2-D9983D417B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74072"/>
            <a:ext cx="10515600" cy="947651"/>
          </a:xfrm>
        </p:spPr>
        <p:txBody>
          <a:bodyPr>
            <a:normAutofit/>
          </a:bodyPr>
          <a:lstStyle>
            <a:lvl1pPr algn="l">
              <a:defRPr lang="en-US" sz="3200" u="none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4" name="Content Placeholder 7">
            <a:extLst>
              <a:ext uri="{FF2B5EF4-FFF2-40B4-BE49-F238E27FC236}">
                <a16:creationId xmlns:a16="http://schemas.microsoft.com/office/drawing/2014/main" id="{C200F358-40CE-4DDF-9628-019A63AAC5B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199" y="1379913"/>
            <a:ext cx="10515600" cy="48463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46603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95950" y="2439784"/>
            <a:ext cx="6191596" cy="1978429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4">
            <a:extLst>
              <a:ext uri="{FF2B5EF4-FFF2-40B4-BE49-F238E27FC236}">
                <a16:creationId xmlns:a16="http://schemas.microsoft.com/office/drawing/2014/main" id="{CCE887C9-2C6E-D1AE-36E7-C4CCF498263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1516399"/>
            <a:ext cx="4322618" cy="382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5"/>
            <a:ext cx="7086598" cy="4203173"/>
          </a:xfrm>
        </p:spPr>
        <p:txBody>
          <a:bodyPr anchor="ctr" anchorCtr="1">
            <a:noAutofit/>
          </a:bodyPr>
          <a:lstStyle>
            <a:lvl1pPr algn="ctr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2F010D3-6D54-441F-89E7-A2F1374E5C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5">
            <a:extLst>
              <a:ext uri="{FF2B5EF4-FFF2-40B4-BE49-F238E27FC236}">
                <a16:creationId xmlns:a16="http://schemas.microsoft.com/office/drawing/2014/main" id="{C4E36494-DCE7-0985-B495-95A2A9E4E02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Graphic 1">
            <a:extLst>
              <a:ext uri="{FF2B5EF4-FFF2-40B4-BE49-F238E27FC236}">
                <a16:creationId xmlns:a16="http://schemas.microsoft.com/office/drawing/2014/main" id="{27890F74-6140-E6A6-0118-81B036307D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081175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82" r:id="rId2"/>
    <p:sldLayoutId id="2147483673" r:id="rId3"/>
    <p:sldLayoutId id="2147483678" r:id="rId4"/>
    <p:sldLayoutId id="2147483683" r:id="rId5"/>
    <p:sldLayoutId id="2147483684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50090E-B091-DE0D-DA55-1EDE2D1978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br>
              <a:rPr kumimoji="1" lang="en-US" altLang="ko-KR" sz="4800" dirty="0"/>
            </a:br>
            <a:r>
              <a:rPr kumimoji="1" lang="en-US" altLang="ko-KR" sz="4800" dirty="0"/>
              <a:t>FHE TUTORIAL</a:t>
            </a:r>
            <a:endParaRPr kumimoji="1" lang="ko-KR" altLang="en-US" sz="4800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1E0C75E-68F3-0DF5-A259-1F6CC2C8B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789" y="4074331"/>
            <a:ext cx="9488310" cy="1844687"/>
          </a:xfrm>
        </p:spPr>
        <p:txBody>
          <a:bodyPr>
            <a:normAutofit lnSpcReduction="10000"/>
          </a:bodyPr>
          <a:lstStyle/>
          <a:p>
            <a:endParaRPr kumimoji="1" lang="en-US" altLang="ko-KR" dirty="0"/>
          </a:p>
          <a:p>
            <a:r>
              <a:rPr kumimoji="1" lang="en-US" altLang="ko-KR" dirty="0"/>
              <a:t>Minsik Kang, KIAS CAINS</a:t>
            </a:r>
          </a:p>
          <a:p>
            <a:r>
              <a:rPr kumimoji="1" lang="en-US" altLang="ko-KR" dirty="0"/>
              <a:t>2026.06.29</a:t>
            </a:r>
          </a:p>
          <a:p>
            <a:r>
              <a:rPr kumimoji="1" lang="en-US" altLang="ko-KR" dirty="0"/>
              <a:t>PACOH Workshop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4331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1519B93-C17E-CB91-9602-D6871932C85B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F1929B7C-53D7-193A-6A1A-4DDF2B0A6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Encryption/Decryption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5F086F46-05E2-199B-E249-A12DB194798D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/>
              <a:lstStyle/>
              <a:p>
                <a:r>
                  <a:rPr kumimoji="1" lang="en-US" altLang="ko-KR" dirty="0"/>
                  <a:t>For message vector </a:t>
                </a:r>
                <a14:m>
                  <m:oMath xmlns:m="http://schemas.openxmlformats.org/officeDocument/2006/math"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𝒛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/2</m:t>
                        </m:r>
                      </m:sup>
                    </m:sSup>
                  </m:oMath>
                </a14:m>
                <a:r>
                  <a:rPr kumimoji="1" lang="en-US" altLang="ko-KR" dirty="0"/>
                  <a:t>, encode plaintext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𝐸𝑐𝑑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𝒛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.</a:t>
                </a:r>
              </a:p>
              <a:p>
                <a:r>
                  <a:rPr kumimoji="1" lang="en-US" altLang="ko-KR" dirty="0"/>
                  <a:t>Encryption: For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kumimoji="1" lang="en-US" altLang="ko-KR" dirty="0"/>
                  <a:t>,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kumimoji="1" lang="en-US" altLang="ko-KR" dirty="0"/>
                  <a:t> such that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 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kumimoji="1"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kumimoji="1" lang="en-US" altLang="ko-KR" dirty="0"/>
                  <a:t> </a:t>
                </a:r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r>
                  <a:rPr kumimoji="1" lang="en-US" altLang="ko-KR" dirty="0"/>
                  <a:t>Decryption: For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𝑐𝑡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,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𝐷𝑒𝑐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𝑐𝑡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⟨"/>
                        <m:endChr m:val="⟩"/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𝑐𝑡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kumimoji="1" lang="en-US" altLang="ko-KR" dirty="0"/>
                  <a:t>. </a:t>
                </a:r>
              </a:p>
              <a:p>
                <a:r>
                  <a:rPr kumimoji="1" lang="en-US" altLang="ko-KR" dirty="0"/>
                  <a:t>Correctness: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𝐷𝑒𝑐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𝐸𝑛𝑐</m:t>
                        </m:r>
                        <m:d>
                          <m:d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kumimoji="1" lang="en-US" altLang="ko-KR" dirty="0"/>
                  <a:t>.</a:t>
                </a:r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5F086F46-05E2-199B-E249-A12DB19479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30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그룹 12">
            <a:extLst>
              <a:ext uri="{FF2B5EF4-FFF2-40B4-BE49-F238E27FC236}">
                <a16:creationId xmlns:a16="http://schemas.microsoft.com/office/drawing/2014/main" id="{098DFE95-E6DB-02C8-1E01-5EFB8628B3E0}"/>
              </a:ext>
            </a:extLst>
          </p:cNvPr>
          <p:cNvGrpSpPr/>
          <p:nvPr/>
        </p:nvGrpSpPr>
        <p:grpSpPr>
          <a:xfrm>
            <a:off x="2440182" y="3022602"/>
            <a:ext cx="5840219" cy="1312335"/>
            <a:chOff x="3168314" y="3429000"/>
            <a:chExt cx="5840219" cy="1312335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9F36782C-522C-7560-55ED-F950B77394AA}"/>
                </a:ext>
              </a:extLst>
            </p:cNvPr>
            <p:cNvGrpSpPr/>
            <p:nvPr/>
          </p:nvGrpSpPr>
          <p:grpSpPr>
            <a:xfrm>
              <a:off x="3168315" y="3429000"/>
              <a:ext cx="5840218" cy="491678"/>
              <a:chOff x="2755232" y="3910263"/>
              <a:chExt cx="5855368" cy="505326"/>
            </a:xfrm>
          </p:grpSpPr>
          <p:sp>
            <p:nvSpPr>
              <p:cNvPr id="5" name="직사각형 4">
                <a:extLst>
                  <a:ext uri="{FF2B5EF4-FFF2-40B4-BE49-F238E27FC236}">
                    <a16:creationId xmlns:a16="http://schemas.microsoft.com/office/drawing/2014/main" id="{38EE3CDB-D069-F52B-4B6F-376852AAA4A1}"/>
                  </a:ext>
                </a:extLst>
              </p:cNvPr>
              <p:cNvSpPr/>
              <p:nvPr/>
            </p:nvSpPr>
            <p:spPr>
              <a:xfrm>
                <a:off x="2755232" y="3910263"/>
                <a:ext cx="5855368" cy="50532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2A32EF58-1BDE-BC01-4670-841E27662E11}"/>
                  </a:ext>
                </a:extLst>
              </p:cNvPr>
              <p:cNvSpPr/>
              <p:nvPr/>
            </p:nvSpPr>
            <p:spPr>
              <a:xfrm>
                <a:off x="4620126" y="3910263"/>
                <a:ext cx="2339473" cy="50532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ko-KR" dirty="0">
                    <a:solidFill>
                      <a:schemeClr val="tx1"/>
                    </a:solidFill>
                  </a:rPr>
                  <a:t>m</a:t>
                </a:r>
                <a:r>
                  <a:rPr kumimoji="1" lang="en-US" altLang="ko-KR" dirty="0"/>
                  <a:t>                                     </a:t>
                </a:r>
                <a:endParaRPr kumimoji="1" lang="ko-KR" altLang="en-US" dirty="0"/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A8DE0B74-D83B-7701-9ACC-6620AA7DF7DA}"/>
                  </a:ext>
                </a:extLst>
              </p:cNvPr>
              <p:cNvSpPr/>
              <p:nvPr/>
            </p:nvSpPr>
            <p:spPr>
              <a:xfrm>
                <a:off x="6959600" y="3910263"/>
                <a:ext cx="1650999" cy="50532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ko-KR" dirty="0">
                    <a:solidFill>
                      <a:schemeClr val="tx1"/>
                    </a:solidFill>
                  </a:rPr>
                  <a:t>e</a:t>
                </a:r>
                <a:endParaRPr kumimoji="1" lang="ko-KR" alt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61F41929-6FD9-BFEA-5286-6D9EE617CD22}"/>
                </a:ext>
              </a:extLst>
            </p:cNvPr>
            <p:cNvGrpSpPr/>
            <p:nvPr/>
          </p:nvGrpSpPr>
          <p:grpSpPr>
            <a:xfrm>
              <a:off x="3168314" y="4249657"/>
              <a:ext cx="5840218" cy="491678"/>
              <a:chOff x="2755232" y="3910263"/>
              <a:chExt cx="5855368" cy="505326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FF3ECC37-0EE1-9595-F04E-599B9E684846}"/>
                  </a:ext>
                </a:extLst>
              </p:cNvPr>
              <p:cNvSpPr/>
              <p:nvPr/>
            </p:nvSpPr>
            <p:spPr>
              <a:xfrm>
                <a:off x="2755232" y="3910263"/>
                <a:ext cx="5855368" cy="50532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p:sp>
            <p:nvSpPr>
              <p:cNvPr id="11" name="직사각형 10">
                <a:extLst>
                  <a:ext uri="{FF2B5EF4-FFF2-40B4-BE49-F238E27FC236}">
                    <a16:creationId xmlns:a16="http://schemas.microsoft.com/office/drawing/2014/main" id="{EE383254-5706-7471-B8E9-5C6BE439DCC5}"/>
                  </a:ext>
                </a:extLst>
              </p:cNvPr>
              <p:cNvSpPr/>
              <p:nvPr/>
            </p:nvSpPr>
            <p:spPr>
              <a:xfrm>
                <a:off x="4620126" y="3910263"/>
                <a:ext cx="1681568" cy="505326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ko-KR" dirty="0">
                    <a:solidFill>
                      <a:schemeClr val="tx1"/>
                    </a:solidFill>
                  </a:rPr>
                  <a:t>e</a:t>
                </a:r>
                <a:r>
                  <a:rPr kumimoji="1" lang="en-US" altLang="ko-KR" dirty="0"/>
                  <a:t>                                     </a:t>
                </a:r>
                <a:endParaRPr kumimoji="1" lang="ko-KR" altLang="en-US" dirty="0"/>
              </a:p>
            </p:txBody>
          </p:sp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37988ECF-9AAB-E13A-2087-4D4A5128F4BD}"/>
                  </a:ext>
                </a:extLst>
              </p:cNvPr>
              <p:cNvSpPr/>
              <p:nvPr/>
            </p:nvSpPr>
            <p:spPr>
              <a:xfrm>
                <a:off x="6301694" y="3910263"/>
                <a:ext cx="2308906" cy="50532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ko-KR" dirty="0">
                    <a:solidFill>
                      <a:schemeClr val="tx1"/>
                    </a:solidFill>
                  </a:rPr>
                  <a:t>m</a:t>
                </a:r>
                <a:endParaRPr kumimoji="1"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961A299-56D2-023A-6ED3-DFEC36B09100}"/>
              </a:ext>
            </a:extLst>
          </p:cNvPr>
          <p:cNvSpPr txBox="1"/>
          <p:nvPr/>
        </p:nvSpPr>
        <p:spPr>
          <a:xfrm>
            <a:off x="8906935" y="3022602"/>
            <a:ext cx="1591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400" dirty="0"/>
              <a:t>BFV/CKKS</a:t>
            </a:r>
            <a:endParaRPr kumimoji="1" lang="ko-KR" alt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5CD1F9-172D-D67D-6269-A4EDA3F3DE22}"/>
              </a:ext>
            </a:extLst>
          </p:cNvPr>
          <p:cNvSpPr txBox="1"/>
          <p:nvPr/>
        </p:nvSpPr>
        <p:spPr>
          <a:xfrm>
            <a:off x="9296398" y="3853633"/>
            <a:ext cx="880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400" dirty="0"/>
              <a:t>BGV</a:t>
            </a:r>
            <a:endParaRPr kumimoji="1"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49928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EA393EB-BFEE-AD27-B4E1-83DC94C1D2D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BB32EE29-6D69-01F0-042F-9F5DF233C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Homomorphic addition &amp; Multiplication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D9D9E891-DC0D-31EB-9C86-AD09C3998628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>
                <a:normAutofit/>
              </a:bodyPr>
              <a:lstStyle/>
              <a:p>
                <a:r>
                  <a:rPr kumimoji="1" lang="en-US" altLang="ko-KR" dirty="0"/>
                  <a:t>For given two ciphertexts: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r>
                  <a:rPr kumimoji="1" lang="en-US" altLang="ko-KR" b="0" dirty="0"/>
                  <a:t>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𝐸𝑐𝑑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b="0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kumimoji="1" lang="en-US" altLang="ko-KR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kumimoji="1" lang="en-US" altLang="ko-KR" dirty="0"/>
                  <a:t> </a:t>
                </a:r>
                <a14:m>
                  <m:oMath xmlns:m="http://schemas.openxmlformats.org/officeDocument/2006/math">
                    <m:r>
                      <a:rPr kumimoji="1" lang="en-US" altLang="ko-KR" b="0" i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𝐸𝑐𝑑</m:t>
                    </m:r>
                    <m:d>
                      <m:dPr>
                        <m:ctrlP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dirty="0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kumimoji="1" lang="en-US" altLang="ko-KR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kumimoji="1" lang="en-US" altLang="ko-KR" dirty="0"/>
              </a:p>
              <a:p>
                <a:endParaRPr kumimoji="1" lang="en-US" altLang="ko-KR" dirty="0"/>
              </a:p>
              <a:p>
                <a:r>
                  <a:rPr kumimoji="1" lang="en-US" altLang="ko-KR" b="0" dirty="0"/>
                  <a:t>Addition: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ko-K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⇒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𝐸𝑛𝑐</m:t>
                    </m:r>
                    <m:r>
                      <a:rPr kumimoji="1" lang="en-US" altLang="ko-KR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𝐸𝑐𝑑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ko-KR" b="0" i="0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b>
                            <m:r>
                              <a:rPr kumimoji="1" lang="en-US" altLang="ko-KR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ko-KR" b="0" i="0" smtClean="0">
                                <a:latin typeface="Cambria Math" panose="02040503050406030204" pitchFamily="18" charset="0"/>
                              </a:rPr>
                              <m:t>z</m:t>
                            </m:r>
                          </m:e>
                          <m:sub>
                            <m:r>
                              <a:rPr kumimoji="1" lang="en-US" altLang="ko-KR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r>
                  <a:rPr kumimoji="1" lang="en-US" altLang="ko-KR" dirty="0"/>
                  <a:t>Multiplication: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</m:oMath>
                </a14:m>
                <a:r>
                  <a:rPr kumimoji="1" lang="en-US" altLang="ko-KR" b="0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𝐸𝑐𝑑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⊙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kumimoji="1" lang="en-US" altLang="ko-KR" b="0" i="0" dirty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kumimoji="1" lang="en-US" altLang="ko-KR" dirty="0"/>
                  <a:t>, and then? </a:t>
                </a:r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D9D9E891-DC0D-31EB-9C86-AD09C399862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5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626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C7FE912-F875-8DA2-4ECB-766B76CD0FD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5F821B8F-45B0-3B18-169E-32C0821A1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err="1"/>
              <a:t>RElinearization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9E846ACE-CF90-922F-02E2-83D84A936AA9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/>
              <a:lstStyle/>
              <a:p>
                <a:r>
                  <a:rPr kumimoji="1" lang="en-US" altLang="ko-KR" dirty="0"/>
                  <a:t>Relinearization removes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en-US" altLang="ko-KR" dirty="0"/>
                  <a:t> term as: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×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</m:oMath>
                </a14:m>
                <a:r>
                  <a:rPr lang="en-US" altLang="ko-KR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↓</m:t>
                    </m:r>
                    <m:r>
                      <a:rPr lang="en-US" altLang="ko-K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ko-KR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ko-KR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altLang="ko-KR" i="1" dirty="0">
                    <a:solidFill>
                      <a:schemeClr val="accent2">
                        <a:lumMod val="50000"/>
                      </a:schemeClr>
                    </a:solidFill>
                    <a:latin typeface="Cambria Math" panose="02040503050406030204" pitchFamily="18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𝜖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×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↓</m:t>
                    </m:r>
                  </m:oMath>
                </a14:m>
                <a:r>
                  <a:rPr kumimoji="1" lang="en-US" altLang="ko-KR" dirty="0"/>
                  <a:t> Rewrite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𝑚𝑢𝑙</m:t>
                          </m:r>
                        </m:sub>
                      </m:sSub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𝑚𝑢𝑙</m:t>
                          </m:r>
                        </m:sub>
                      </m:sSub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</m:sub>
                      </m:sSub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kumimoji="1" lang="en-US" altLang="ko-K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𝜖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𝑚𝑜𝑑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kumimoji="1" lang="en-US" altLang="ko-K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en-US" altLang="ko-KR" dirty="0"/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r>
                  <a:rPr kumimoji="1" lang="en-US" altLang="ko-KR" dirty="0"/>
                  <a:t>The key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is a kind of ciphertext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kumimoji="1" lang="en-US" altLang="ko-KR" dirty="0"/>
                  <a:t>.</a:t>
                </a:r>
              </a:p>
              <a:p>
                <a:r>
                  <a:rPr kumimoji="1" lang="en-US" altLang="ko-KR" dirty="0"/>
                  <a:t>The output ciphertext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𝑚𝑢𝑙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𝑚𝑢𝑙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</m:oMath>
                </a14:m>
                <a:r>
                  <a:rPr kumimoji="1" lang="en-US" altLang="ko-KR" dirty="0"/>
                  <a:t> has larger error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ko-KR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𝑚𝑢𝑙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×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kumimoji="1" lang="en-US" altLang="ko-KR" dirty="0"/>
                  <a:t>.</a:t>
                </a:r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9E846ACE-CF90-922F-02E2-83D84A936A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5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그룹 8">
            <a:extLst>
              <a:ext uri="{FF2B5EF4-FFF2-40B4-BE49-F238E27FC236}">
                <a16:creationId xmlns:a16="http://schemas.microsoft.com/office/drawing/2014/main" id="{0BF50A57-4320-118A-C6C8-758104A7CFDB}"/>
              </a:ext>
            </a:extLst>
          </p:cNvPr>
          <p:cNvGrpSpPr/>
          <p:nvPr/>
        </p:nvGrpSpPr>
        <p:grpSpPr>
          <a:xfrm>
            <a:off x="3252983" y="5553775"/>
            <a:ext cx="5840218" cy="491678"/>
            <a:chOff x="3252983" y="5553775"/>
            <a:chExt cx="5840218" cy="49167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7B3F0BB5-F36B-C4E5-FF25-A776F1391B3D}"/>
                </a:ext>
              </a:extLst>
            </p:cNvPr>
            <p:cNvSpPr/>
            <p:nvPr/>
          </p:nvSpPr>
          <p:spPr>
            <a:xfrm>
              <a:off x="3252983" y="5553775"/>
              <a:ext cx="5840218" cy="49167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직사각형 6">
                  <a:extLst>
                    <a:ext uri="{FF2B5EF4-FFF2-40B4-BE49-F238E27FC236}">
                      <a16:creationId xmlns:a16="http://schemas.microsoft.com/office/drawing/2014/main" id="{05DF5A15-BBD0-6236-56A0-37335C8C94A4}"/>
                    </a:ext>
                  </a:extLst>
                </p:cNvPr>
                <p:cNvSpPr/>
                <p:nvPr/>
              </p:nvSpPr>
              <p:spPr>
                <a:xfrm>
                  <a:off x="4499183" y="5553775"/>
                  <a:ext cx="1596817" cy="49167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kumimoji="1"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kumimoji="1"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kumimoji="1" lang="en-US" altLang="ko-KR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kumimoji="1" lang="en-US" altLang="ko-KR" dirty="0">
                      <a:solidFill>
                        <a:schemeClr val="tx1"/>
                      </a:solidFill>
                    </a:rPr>
                    <a:t>                                     </a:t>
                  </a:r>
                  <a:endParaRPr kumimoji="1" lang="ko-KR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" name="직사각형 6">
                  <a:extLst>
                    <a:ext uri="{FF2B5EF4-FFF2-40B4-BE49-F238E27FC236}">
                      <a16:creationId xmlns:a16="http://schemas.microsoft.com/office/drawing/2014/main" id="{05DF5A15-BBD0-6236-56A0-37335C8C94A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9183" y="5553775"/>
                  <a:ext cx="1596817" cy="491678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직사각형 7">
                  <a:extLst>
                    <a:ext uri="{FF2B5EF4-FFF2-40B4-BE49-F238E27FC236}">
                      <a16:creationId xmlns:a16="http://schemas.microsoft.com/office/drawing/2014/main" id="{25905731-60AE-AEBA-B793-421A35B16732}"/>
                    </a:ext>
                  </a:extLst>
                </p:cNvPr>
                <p:cNvSpPr/>
                <p:nvPr/>
              </p:nvSpPr>
              <p:spPr>
                <a:xfrm>
                  <a:off x="6096001" y="5553775"/>
                  <a:ext cx="2997200" cy="491678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ko-KR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kumimoji="1" lang="en-US" altLang="ko-KR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𝑚𝑢𝑙</m:t>
                            </m:r>
                          </m:sub>
                        </m:sSub>
                      </m:oMath>
                    </m:oMathPara>
                  </a14:m>
                  <a:endParaRPr kumimoji="1" lang="ko-KR" altLang="en-US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직사각형 7">
                  <a:extLst>
                    <a:ext uri="{FF2B5EF4-FFF2-40B4-BE49-F238E27FC236}">
                      <a16:creationId xmlns:a16="http://schemas.microsoft.com/office/drawing/2014/main" id="{25905731-60AE-AEBA-B793-421A35B1673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1" y="5553775"/>
                  <a:ext cx="2997200" cy="49167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284295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5C345DC-04D0-D730-DC36-64E92BED7A4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5C276A38-A4F1-7960-7A2D-80B84D5F9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Rescale (modulus switching)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581E46D4-A58A-ACCF-2E74-107242205272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ko-KR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ko-KR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  <m:sub>
                        <m:r>
                          <a:rPr kumimoji="1" lang="en-US" altLang="ko-KR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⊙</m:t>
                    </m:r>
                    <m:sSub>
                      <m:sSubPr>
                        <m:ctrlPr>
                          <a:rPr kumimoji="1" lang="en-US" altLang="ko-KR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  <m:sub>
                        <m:r>
                          <a:rPr kumimoji="1" lang="en-US" altLang="ko-K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b="0" i="1" dirty="0">
                    <a:latin typeface="Cambria Math" panose="02040503050406030204" pitchFamily="18" charset="0"/>
                  </a:rPr>
                  <a:t> </a:t>
                </a:r>
                <a:r>
                  <a:rPr kumimoji="1" lang="en-US" altLang="ko-KR" dirty="0">
                    <a:latin typeface="Cambria Math" panose="02040503050406030204" pitchFamily="18" charset="0"/>
                  </a:rPr>
                  <a:t>with scaling 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ko-KR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en-US" altLang="ko-KR" b="0" i="1" dirty="0">
                    <a:latin typeface="Cambria Math" panose="02040503050406030204" pitchFamily="18" charset="0"/>
                  </a:rPr>
                  <a:t> .</a:t>
                </a:r>
                <a:endParaRPr kumimoji="1" lang="en-US" altLang="ko-KR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×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ko-KR" i="1" dirty="0">
                    <a:latin typeface="Cambria Math" panose="02040503050406030204" pitchFamily="18" charset="0"/>
                  </a:rPr>
                  <a:t> </a:t>
                </a:r>
                <a:r>
                  <a:rPr kumimoji="1" lang="en-US" altLang="ko-KR" dirty="0"/>
                  <a:t>is also scaled by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ko-KR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kumimoji="1" lang="en-US" altLang="ko-KR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1" lang="en-US" altLang="ko-KR" dirty="0"/>
              </a:p>
              <a:p>
                <a:r>
                  <a:rPr kumimoji="1" lang="en-US" altLang="ko-KR" dirty="0"/>
                  <a:t>After multiplication, we rescale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ko-KR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kumimoji="1" lang="en-US" altLang="ko-KR" dirty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𝑜𝑢𝑡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𝑜𝑢𝑡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←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⌊"/>
                            <m:endChr m:val="⌉"/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kumimoji="1"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kumimoji="1"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𝑚𝑢𝑙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kumimoji="1" lang="en-US" altLang="ko-KR" b="0" i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begChr m:val="⌊"/>
                            <m:endChr m:val="⌉"/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kumimoji="1"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kumimoji="1"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𝑚𝑢𝑙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kumimoji="1" lang="en-US" altLang="ko-KR" b="0" i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den>
                            </m:f>
                          </m:e>
                        </m:d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sSup>
                          <m:sSup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kumimoji="1" lang="en-US" altLang="ko-KR" i="1" dirty="0">
                    <a:latin typeface="Cambria Math" panose="02040503050406030204" pitchFamily="18" charset="0"/>
                  </a:rPr>
                  <a:t>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kumimoji="1" lang="en-US" altLang="ko-KR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kumimoji="1" lang="en-US" altLang="ko-KR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𝐸𝑐𝑑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⊙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𝑚𝑢𝑙</m:t>
                            </m:r>
                          </m:sub>
                        </m:sSub>
                      </m:num>
                      <m:den>
                        <m:r>
                          <m:rPr>
                            <m:sty m:val="p"/>
                          </m:rPr>
                          <a:rPr kumimoji="1" lang="en-US" altLang="ko-KR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den>
                    </m:f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𝑟𝑒𝑠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i="1" dirty="0">
                    <a:latin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𝑚𝑢𝑙</m:t>
                            </m:r>
                          </m:sub>
                        </m:sSub>
                      </m:num>
                      <m:den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den>
                    </m:f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𝑜𝑢𝑡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den>
                    </m:f>
                  </m:oMath>
                </a14:m>
                <a:r>
                  <a:rPr kumimoji="1" lang="en-US" altLang="ko-KR" dirty="0"/>
                  <a:t> with smaller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581E46D4-A58A-ACCF-2E74-1072422052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5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그룹 18">
            <a:extLst>
              <a:ext uri="{FF2B5EF4-FFF2-40B4-BE49-F238E27FC236}">
                <a16:creationId xmlns:a16="http://schemas.microsoft.com/office/drawing/2014/main" id="{4D863BFA-A821-DF93-DCDC-C3941D23A268}"/>
              </a:ext>
            </a:extLst>
          </p:cNvPr>
          <p:cNvGrpSpPr/>
          <p:nvPr/>
        </p:nvGrpSpPr>
        <p:grpSpPr>
          <a:xfrm>
            <a:off x="2490983" y="4744318"/>
            <a:ext cx="8141896" cy="1544741"/>
            <a:chOff x="3252983" y="4503018"/>
            <a:chExt cx="8141896" cy="1544741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0A392EC1-9203-3279-517E-6BA19FD7D10E}"/>
                </a:ext>
              </a:extLst>
            </p:cNvPr>
            <p:cNvGrpSpPr/>
            <p:nvPr/>
          </p:nvGrpSpPr>
          <p:grpSpPr>
            <a:xfrm>
              <a:off x="4126831" y="5553775"/>
              <a:ext cx="4966369" cy="493984"/>
              <a:chOff x="3252983" y="5553775"/>
              <a:chExt cx="5840218" cy="493984"/>
            </a:xfrm>
          </p:grpSpPr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6E396084-6299-2963-2A24-D00D5ECD2655}"/>
                  </a:ext>
                </a:extLst>
              </p:cNvPr>
              <p:cNvSpPr/>
              <p:nvPr/>
            </p:nvSpPr>
            <p:spPr>
              <a:xfrm>
                <a:off x="3252983" y="5553775"/>
                <a:ext cx="5840218" cy="49167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직사각형 8">
                    <a:extLst>
                      <a:ext uri="{FF2B5EF4-FFF2-40B4-BE49-F238E27FC236}">
                        <a16:creationId xmlns:a16="http://schemas.microsoft.com/office/drawing/2014/main" id="{1437A021-FB5B-D149-3320-8504D62F0986}"/>
                      </a:ext>
                    </a:extLst>
                  </p:cNvPr>
                  <p:cNvSpPr/>
                  <p:nvPr/>
                </p:nvSpPr>
                <p:spPr>
                  <a:xfrm>
                    <a:off x="4750297" y="5556081"/>
                    <a:ext cx="1898314" cy="491678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ko-KR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kumimoji="1"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kumimoji="1"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⊙</m:t>
                              </m:r>
                              <m:r>
                                <a:rPr kumimoji="1"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n-US" altLang="ko-KR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kumimoji="1" lang="ko-KR" alt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" name="직사각형 8">
                    <a:extLst>
                      <a:ext uri="{FF2B5EF4-FFF2-40B4-BE49-F238E27FC236}">
                        <a16:creationId xmlns:a16="http://schemas.microsoft.com/office/drawing/2014/main" id="{1437A021-FB5B-D149-3320-8504D62F0986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50297" y="5556081"/>
                    <a:ext cx="1898314" cy="49167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직사각형 9">
                    <a:extLst>
                      <a:ext uri="{FF2B5EF4-FFF2-40B4-BE49-F238E27FC236}">
                        <a16:creationId xmlns:a16="http://schemas.microsoft.com/office/drawing/2014/main" id="{2D333066-A87F-2A70-75DA-5637E0644642}"/>
                      </a:ext>
                    </a:extLst>
                  </p:cNvPr>
                  <p:cNvSpPr/>
                  <p:nvPr/>
                </p:nvSpPr>
                <p:spPr>
                  <a:xfrm>
                    <a:off x="6648612" y="5553775"/>
                    <a:ext cx="2444588" cy="491678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ko-KR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R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kumimoji="1" lang="en-US" altLang="ko-KR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</m:oMath>
                      </m:oMathPara>
                    </a14:m>
                    <a:endParaRPr kumimoji="1" lang="ko-KR" alt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" name="직사각형 9">
                    <a:extLst>
                      <a:ext uri="{FF2B5EF4-FFF2-40B4-BE49-F238E27FC236}">
                        <a16:creationId xmlns:a16="http://schemas.microsoft.com/office/drawing/2014/main" id="{2D333066-A87F-2A70-75DA-5637E0644642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48612" y="5553775"/>
                    <a:ext cx="2444588" cy="49167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8C31321A-92DB-C01F-48D4-0B907DF810C0}"/>
                </a:ext>
              </a:extLst>
            </p:cNvPr>
            <p:cNvGrpSpPr/>
            <p:nvPr/>
          </p:nvGrpSpPr>
          <p:grpSpPr>
            <a:xfrm>
              <a:off x="3252983" y="4503018"/>
              <a:ext cx="5840218" cy="491678"/>
              <a:chOff x="3252983" y="5553775"/>
              <a:chExt cx="5840218" cy="491678"/>
            </a:xfrm>
          </p:grpSpPr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10880A30-BD56-846C-2747-3F290CE7CFD4}"/>
                  </a:ext>
                </a:extLst>
              </p:cNvPr>
              <p:cNvSpPr/>
              <p:nvPr/>
            </p:nvSpPr>
            <p:spPr>
              <a:xfrm>
                <a:off x="3252983" y="5553775"/>
                <a:ext cx="5840218" cy="491678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직사각형 12">
                    <a:extLst>
                      <a:ext uri="{FF2B5EF4-FFF2-40B4-BE49-F238E27FC236}">
                        <a16:creationId xmlns:a16="http://schemas.microsoft.com/office/drawing/2014/main" id="{03DD4DA7-5837-B6B6-01A0-3395F06C040F}"/>
                      </a:ext>
                    </a:extLst>
                  </p:cNvPr>
                  <p:cNvSpPr/>
                  <p:nvPr/>
                </p:nvSpPr>
                <p:spPr>
                  <a:xfrm>
                    <a:off x="4499183" y="5553775"/>
                    <a:ext cx="1749217" cy="491678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ko-KR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kumimoji="1"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1"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⊙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a14:m>
                    <a:r>
                      <a:rPr kumimoji="1" lang="en-US" altLang="ko-KR" dirty="0">
                        <a:solidFill>
                          <a:schemeClr val="tx1"/>
                        </a:solidFill>
                      </a:rPr>
                      <a:t>                                     </a:t>
                    </a:r>
                    <a:endParaRPr kumimoji="1" lang="ko-KR" alt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" name="직사각형 12">
                    <a:extLst>
                      <a:ext uri="{FF2B5EF4-FFF2-40B4-BE49-F238E27FC236}">
                        <a16:creationId xmlns:a16="http://schemas.microsoft.com/office/drawing/2014/main" id="{03DD4DA7-5837-B6B6-01A0-3395F06C040F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99183" y="5553775"/>
                    <a:ext cx="1749217" cy="49167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직사각형 13">
                    <a:extLst>
                      <a:ext uri="{FF2B5EF4-FFF2-40B4-BE49-F238E27FC236}">
                        <a16:creationId xmlns:a16="http://schemas.microsoft.com/office/drawing/2014/main" id="{3B0656BF-B4A1-C767-7EFE-2C6D05AD6120}"/>
                      </a:ext>
                    </a:extLst>
                  </p:cNvPr>
                  <p:cNvSpPr/>
                  <p:nvPr/>
                </p:nvSpPr>
                <p:spPr>
                  <a:xfrm>
                    <a:off x="6248399" y="5553775"/>
                    <a:ext cx="2844801" cy="491678"/>
                  </a:xfrm>
                  <a:prstGeom prst="rect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ko-KR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ko-KR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kumimoji="1" lang="en-US" altLang="ko-KR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𝑚𝑢𝑙</m:t>
                              </m:r>
                            </m:sub>
                          </m:sSub>
                        </m:oMath>
                      </m:oMathPara>
                    </a14:m>
                    <a:endParaRPr kumimoji="1" lang="ko-KR" altLang="en-US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" name="직사각형 13">
                    <a:extLst>
                      <a:ext uri="{FF2B5EF4-FFF2-40B4-BE49-F238E27FC236}">
                        <a16:creationId xmlns:a16="http://schemas.microsoft.com/office/drawing/2014/main" id="{3B0656BF-B4A1-C767-7EFE-2C6D05AD6120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48399" y="5553775"/>
                    <a:ext cx="2844801" cy="49167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ko-KR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16" name="직선 화살표 연결선 15">
              <a:extLst>
                <a:ext uri="{FF2B5EF4-FFF2-40B4-BE49-F238E27FC236}">
                  <a16:creationId xmlns:a16="http://schemas.microsoft.com/office/drawing/2014/main" id="{F1005714-16E0-ED6D-5B38-38D92DD3ECF3}"/>
                </a:ext>
              </a:extLst>
            </p:cNvPr>
            <p:cNvCxnSpPr/>
            <p:nvPr/>
          </p:nvCxnSpPr>
          <p:spPr>
            <a:xfrm>
              <a:off x="3252983" y="4994696"/>
              <a:ext cx="873848" cy="559079"/>
            </a:xfrm>
            <a:prstGeom prst="straightConnector1">
              <a:avLst/>
            </a:prstGeom>
            <a:ln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5D903EA6-DBBB-5EAD-F590-1186D1D78D5E}"/>
                    </a:ext>
                  </a:extLst>
                </p:cNvPr>
                <p:cNvSpPr txBox="1"/>
                <p:nvPr/>
              </p:nvSpPr>
              <p:spPr>
                <a:xfrm>
                  <a:off x="9509668" y="4533031"/>
                  <a:ext cx="11176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kumimoji="1" lang="ko-KR" altLang="en-US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5D903EA6-DBBB-5EAD-F590-1186D1D78D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9668" y="4533031"/>
                  <a:ext cx="1117600" cy="461665"/>
                </a:xfrm>
                <a:prstGeom prst="rect">
                  <a:avLst/>
                </a:prstGeom>
                <a:blipFill>
                  <a:blip r:embed="rId7"/>
                  <a:stretch>
                    <a:fillRect b="-5263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8B2628A-6BA0-FE60-CD26-24CFA371CE36}"/>
                    </a:ext>
                  </a:extLst>
                </p:cNvPr>
                <p:cNvSpPr txBox="1"/>
                <p:nvPr/>
              </p:nvSpPr>
              <p:spPr>
                <a:xfrm>
                  <a:off x="9780601" y="5568781"/>
                  <a:ext cx="161427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kumimoji="1"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sz="24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p>
                            <m:r>
                              <a:rPr kumimoji="1" lang="en-US" altLang="ko-KR" sz="2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≈</m:t>
                        </m:r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kumimoji="1" lang="en-US" altLang="ko-KR" sz="24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oMath>
                    </m:oMathPara>
                  </a14:m>
                  <a:endParaRPr kumimoji="1" lang="ko-KR" altLang="en-US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E8B2628A-6BA0-FE60-CD26-24CFA371CE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0601" y="5568781"/>
                  <a:ext cx="1614278" cy="461665"/>
                </a:xfrm>
                <a:prstGeom prst="rect">
                  <a:avLst/>
                </a:prstGeom>
                <a:blipFill>
                  <a:blip r:embed="rId8"/>
                  <a:stretch>
                    <a:fillRect b="-13514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3633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160EF20-41BF-615D-4035-262335857E5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12B3A6C4-ECC8-B68F-C17F-882048DB6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Homomorphic Automorphism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0BC763DF-829E-6924-1124-A75B0BAA192E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ℤ</m:t>
                    </m:r>
                    <m:d>
                      <m:dPr>
                        <m:begChr m:val="["/>
                        <m:endChr m:val="]"/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/(</m:t>
                    </m:r>
                    <m:sSup>
                      <m:s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en-US" altLang="ko-KR" dirty="0"/>
                  <a:t> admits automorphism group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≅</m:t>
                    </m:r>
                    <m:sSubSup>
                      <m:sSubSup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×</m:t>
                        </m:r>
                      </m:sup>
                    </m:sSubSup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=⟨5, −1⟩</m:t>
                    </m:r>
                  </m:oMath>
                </a14:m>
                <a:endParaRPr lang="en-US" altLang="ko-KR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↦</m:t>
                    </m:r>
                    <m:sSup>
                      <m:s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ko-KR" sz="2400" dirty="0"/>
                  <a:t>,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d>
                      <m:d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𝐸𝑐𝑑</m:t>
                            </m:r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/2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𝐸𝑐𝑑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,…,</m:t>
                    </m:r>
                  </m:oMath>
                </a14:m>
                <a:r>
                  <a:rPr lang="en-US" altLang="ko-KR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/2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24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altLang="ko-KR" sz="2400" i="1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ko-KR" sz="2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ko-KR" sz="2400" i="1">
                        <a:latin typeface="Cambria Math" panose="02040503050406030204" pitchFamily="18" charset="0"/>
                      </a:rPr>
                      <m:t>↦</m:t>
                    </m:r>
                    <m:sSup>
                      <m:sSup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m:rPr>
                        <m:nor/>
                      </m:rPr>
                      <a:rPr lang="en-US" altLang="ko-KR" sz="2400" i="0" dirty="0"/>
                      <m:t>,</m:t>
                    </m:r>
                  </m:oMath>
                </a14:m>
                <a:r>
                  <a:rPr lang="en-US" altLang="ko-KR" sz="2400" dirty="0"/>
                  <a:t>	 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ko-KR" sz="2400" i="0" dirty="0"/>
                      <m:t>	</m:t>
                    </m:r>
                    <m:sSub>
                      <m:sSub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d>
                      <m:dPr>
                        <m:ctrlPr>
                          <a:rPr lang="en-US" altLang="ko-KR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𝐸𝑐𝑑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/2</m:t>
                            </m:r>
                          </m:sub>
                        </m:s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ko-KR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𝐸𝑐𝑑</m:t>
                    </m:r>
                    <m:d>
                      <m:dPr>
                        <m:ctrlPr>
                          <a:rPr lang="en-US" altLang="ko-KR" sz="2400" b="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/2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altLang="ko-K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/2−1</m:t>
                            </m:r>
                          </m:sub>
                        </m:sSub>
                      </m:e>
                    </m:d>
                  </m:oMath>
                </a14:m>
                <a:endParaRPr lang="en-US" altLang="ko-KR" sz="2400" dirty="0"/>
              </a:p>
              <a:p>
                <a:pPr lvl="1"/>
                <a:endParaRPr lang="en-US" altLang="ko-KR" sz="2400" dirty="0"/>
              </a:p>
              <a:p>
                <a:r>
                  <a:rPr lang="en-US" altLang="ko-KR" dirty="0"/>
                  <a:t>For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dirty="0"/>
                  <a:t>, automorphism by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ko-KR" dirty="0"/>
                  <a:t> proceeds as: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</m:oMath>
                </a14:m>
                <a:r>
                  <a:rPr lang="en-US" altLang="ko-KR" dirty="0"/>
                  <a:t>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↓</m:t>
                    </m:r>
                  </m:oMath>
                </a14:m>
                <a:r>
                  <a:rPr lang="en-US" altLang="ko-KR" dirty="0"/>
                  <a:t> Evaluate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endParaRPr lang="en-US" altLang="ko-K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  (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↓</m:t>
                    </m:r>
                    <m:r>
                      <a:rPr lang="en-US" altLang="ko-K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ko-K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ko-K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ko-K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ko-KR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ko-KR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:endParaRPr lang="en-US" altLang="ko-KR" i="1" dirty="0">
                  <a:solidFill>
                    <a:schemeClr val="accent2">
                      <a:lumMod val="50000"/>
                    </a:schemeClr>
                  </a:solidFill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ko-KR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altLang="ko-KR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dirty="0"/>
                  <a:t> </a:t>
                </a:r>
              </a:p>
              <a:p>
                <a:r>
                  <a:rPr lang="en-US" altLang="ko-KR" dirty="0"/>
                  <a:t>Each rotation requires an automorphism key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ko-KR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b="0" i="1" smtClean="0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d>
                    <m:r>
                      <a:rPr lang="en-US" altLang="ko-KR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lang="en-US" altLang="ko-KR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solidFill>
                              <a:schemeClr val="accent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d>
                          <m:dPr>
                            <m:ctrlPr>
                              <a:rPr lang="en-US" altLang="ko-KR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ko-KR" i="1">
                                <a:solidFill>
                                  <a:schemeClr val="accent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</m:oMath>
                </a14:m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0BC763DF-829E-6924-1124-A75B0BAA19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208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6719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482027A-8D52-0636-EB6B-600FA330ED0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4AD0FCAF-6C1D-634C-5FE2-E2665D1EA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Key-switching operation</a:t>
            </a:r>
            <a:endParaRPr kumimoji="1" lang="ko-KR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E4E8BD24-07CD-4ADB-D310-8916C6C4F624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>
                <a:normAutofit/>
              </a:bodyPr>
              <a:lstStyle/>
              <a:p>
                <a:r>
                  <a:rPr kumimoji="1" lang="en-US" altLang="ko-KR" dirty="0"/>
                  <a:t>Key-switching key is of the form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𝐸𝑛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</m:oMath>
                </a14:m>
                <a:r>
                  <a:rPr kumimoji="1" lang="en-US" altLang="ko-KR" dirty="0"/>
                  <a:t> for some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kumimoji="1" lang="en-US" altLang="ko-KR" dirty="0"/>
                  <a:t>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 </m:t>
                    </m:r>
                    <m:d>
                      <m:dPr>
                        <m:ctrlPr>
                          <a:rPr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</m:oMath>
                </a14:m>
                <a:r>
                  <a:rPr lang="en-US" altLang="ko-KR" dirty="0"/>
                  <a:t> 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↓</m:t>
                    </m:r>
                  </m:oMath>
                </a14:m>
                <a:r>
                  <a:rPr lang="en-US" altLang="ko-KR" dirty="0"/>
                  <a:t> </a:t>
                </a:r>
                <a14:m>
                  <m:oMath xmlns:m="http://schemas.openxmlformats.org/officeDocument/2006/math"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ko-KR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ko-KR" b="0" i="1" dirty="0" smtClean="0">
                            <a:latin typeface="Cambria Math" panose="02040503050406030204" pitchFamily="18" charset="0"/>
                          </a:rPr>
                          <m:t>𝑘𝑒𝑦</m:t>
                        </m:r>
                      </m:sub>
                    </m:sSub>
                  </m:oMath>
                </a14:m>
                <a:r>
                  <a:rPr lang="en-US" altLang="ko-KR" dirty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)+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𝑘𝑒𝑦</m:t>
                        </m:r>
                      </m:sub>
                    </m:sSub>
                    <m:r>
                      <a:rPr lang="en-US" altLang="ko-KR" i="1">
                        <a:latin typeface="Cambria Math" panose="02040503050406030204" pitchFamily="18" charset="0"/>
                      </a:rPr>
                      <m:t>  (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</a:p>
              <a:p>
                <a:r>
                  <a:rPr kumimoji="1" lang="en-US" altLang="ko-KR" dirty="0"/>
                  <a:t>Since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‖"/>
                            <m:endChr m:val="‖"/>
                            <m:ctrlP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sSub>
                              <m:sSubPr>
                                <m:ctrlPr>
                                  <a:rPr kumimoji="1" lang="en-US" altLang="ko-KR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ko-KR" b="0" i="1" dirty="0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kumimoji="1" lang="en-US" altLang="ko-KR" b="0" i="1" dirty="0" smtClean="0">
                                    <a:latin typeface="Cambria Math" panose="02040503050406030204" pitchFamily="18" charset="0"/>
                                  </a:rPr>
                                  <m:t>𝑘𝑒𝑦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kumimoji="1" lang="en-US" altLang="ko-KR" dirty="0"/>
                  <a:t> is already large.</a:t>
                </a:r>
              </a:p>
              <a:p>
                <a:r>
                  <a:rPr kumimoji="1" lang="en-US" altLang="ko-KR" dirty="0"/>
                  <a:t>Instead, we put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𝑃𝑄</m:t>
                        </m:r>
                      </m:sub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kumimoji="1" lang="en-US" altLang="ko-KR" dirty="0"/>
                  <a:t> for auxiliary P.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←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⌊"/>
                            <m:endChr m:val="⌉"/>
                            <m:ctrlPr>
                              <a:rPr kumimoji="1"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num>
                              <m:den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begChr m:val="⌊"/>
                            <m:endChr m:val="⌉"/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num>
                              <m:den>
                                <m: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den>
                            </m:f>
                          </m:e>
                        </m:d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kumimoji="1" lang="en-US" altLang="ko-KR" dirty="0"/>
                  <a:t> </a:t>
                </a:r>
              </a:p>
              <a:p>
                <a:endParaRPr kumimoji="1" lang="en-US" altLang="ko-KR" dirty="0"/>
              </a:p>
              <a:p>
                <a:r>
                  <a:rPr kumimoji="1" lang="en-US" altLang="ko-KR" dirty="0"/>
                  <a:t>Adversary can learn an encryption of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(Circular security). </a:t>
                </a:r>
              </a:p>
              <a:p>
                <a:endParaRPr kumimoji="1" lang="en-US" altLang="ko-KR" dirty="0"/>
              </a:p>
              <a:p>
                <a:endParaRPr kumimoji="1" lang="ko-KR" altLang="en-US" dirty="0"/>
              </a:p>
            </p:txBody>
          </p:sp>
        </mc:Choice>
        <mc:Fallback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E4E8BD24-07CD-4ADB-D310-8916C6C4F6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7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311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924DAA-2600-7E9F-4D89-6CE9D44ABF9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6752C85-F132-EE63-CA05-B480EFCA9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bootstrapping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FFB511B7-BB6D-B3D6-74F0-0C5D6582D836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dirty="0"/>
                  <a:t>During homomorphic computation, the noise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altLang="ko-KR" dirty="0"/>
                  <a:t> grows gradually.</a:t>
                </a:r>
              </a:p>
              <a:p>
                <a:pPr marL="0" indent="0">
                  <a:buNone/>
                </a:pPr>
                <a:r>
                  <a:rPr lang="en-US" altLang="ko-KR" dirty="0"/>
                  <a:t>	(Or the modulus </a:t>
                </a:r>
                <a14:m>
                  <m:oMath xmlns:m="http://schemas.openxmlformats.org/officeDocument/2006/math">
                    <m:r>
                      <a:rPr lang="en-US" altLang="ko-KR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altLang="ko-KR" dirty="0"/>
                  <a:t> becomes smaller after every rescale in CKKS)</a:t>
                </a:r>
              </a:p>
              <a:p>
                <a:r>
                  <a:rPr kumimoji="1" lang="en-US" altLang="ko-KR" dirty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kumimoji="1" lang="ko-KR" alt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kumimoji="1" lang="en-US" altLang="ko-KR" dirty="0"/>
                  <a:t> happens, the decryption would fail.</a:t>
                </a:r>
              </a:p>
              <a:p>
                <a:endParaRPr kumimoji="1" lang="en-US" altLang="ko-KR" dirty="0"/>
              </a:p>
              <a:p>
                <a:r>
                  <a:rPr kumimoji="1" lang="en-US" altLang="ko-KR" dirty="0"/>
                  <a:t>Bootstrapping refresh the ciphertext to reduce the noise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kumimoji="1" lang="en-US" altLang="ko-KR" dirty="0"/>
                  <a:t>.</a:t>
                </a:r>
              </a:p>
              <a:p>
                <a:endParaRPr kumimoji="1" lang="en-US" altLang="ko-KR" dirty="0"/>
              </a:p>
              <a:p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𝐷𝑒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𝑐𝑡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, </a:t>
                </a:r>
                <a14:m>
                  <m:oMath xmlns:m="http://schemas.openxmlformats.org/officeDocument/2006/math"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kumimoji="1" lang="en-US" altLang="ko-K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𝑐𝑡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𝐸𝑛</m:t>
                        </m:r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𝐸𝑛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p>
                          <m:sSup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𝐸𝑛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sSup>
                          <m:sSup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FFB511B7-BB6D-B3D6-74F0-0C5D6582D8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5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iphertext box">
                <a:extLst>
                  <a:ext uri="{FF2B5EF4-FFF2-40B4-BE49-F238E27FC236}">
                    <a16:creationId xmlns:a16="http://schemas.microsoft.com/office/drawing/2014/main" id="{AF07CF49-44ED-8595-CE15-DB516E61EB81}"/>
                  </a:ext>
                </a:extLst>
              </p:cNvPr>
              <p:cNvSpPr/>
              <p:nvPr/>
            </p:nvSpPr>
            <p:spPr>
              <a:xfrm>
                <a:off x="1431538" y="5383580"/>
                <a:ext cx="2175262" cy="514183"/>
              </a:xfrm>
              <a:prstGeom prst="roundRect">
                <a:avLst/>
              </a:prstGeom>
              <a:solidFill>
                <a:srgbClr val="FFF8F4"/>
              </a:solidFill>
              <a:ln w="19050">
                <a:solidFill>
                  <a:srgbClr val="6B6966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𝑐𝑡</m:t>
                      </m:r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𝐸𝑛</m:t>
                      </m:r>
                      <m:sSub>
                        <m:sSubPr>
                          <m:ctrlPr>
                            <a:rPr lang="en-US" sz="2420" b="0" i="1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20" b="0" i="1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20" b="0" i="1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20" dirty="0">
                  <a:solidFill>
                    <a:srgbClr val="111111"/>
                  </a:solidFill>
                </a:endParaRPr>
              </a:p>
            </p:txBody>
          </p:sp>
        </mc:Choice>
        <mc:Fallback xmlns="">
          <p:sp>
            <p:nvSpPr>
              <p:cNvPr id="5" name="Ciphertext box">
                <a:extLst>
                  <a:ext uri="{FF2B5EF4-FFF2-40B4-BE49-F238E27FC236}">
                    <a16:creationId xmlns:a16="http://schemas.microsoft.com/office/drawing/2014/main" id="{AF07CF49-44ED-8595-CE15-DB516E61EB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538" y="5383580"/>
                <a:ext cx="2175262" cy="514183"/>
              </a:xfrm>
              <a:prstGeom prst="roundRect">
                <a:avLst/>
              </a:prstGeom>
              <a:blipFill>
                <a:blip r:embed="rId3"/>
                <a:stretch>
                  <a:fillRect b="-6977"/>
                </a:stretch>
              </a:blipFill>
              <a:ln w="19050">
                <a:solidFill>
                  <a:srgbClr val="6B6966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iphertext box">
                <a:extLst>
                  <a:ext uri="{FF2B5EF4-FFF2-40B4-BE49-F238E27FC236}">
                    <a16:creationId xmlns:a16="http://schemas.microsoft.com/office/drawing/2014/main" id="{B195978B-62E7-A31C-6BE8-A7F4D6044BF4}"/>
                  </a:ext>
                </a:extLst>
              </p:cNvPr>
              <p:cNvSpPr/>
              <p:nvPr/>
            </p:nvSpPr>
            <p:spPr>
              <a:xfrm>
                <a:off x="5012433" y="5381097"/>
                <a:ext cx="1684532" cy="519149"/>
              </a:xfrm>
              <a:prstGeom prst="roundRect">
                <a:avLst/>
              </a:prstGeom>
              <a:solidFill>
                <a:srgbClr val="FFF8F4"/>
              </a:solidFill>
              <a:ln w="19050">
                <a:solidFill>
                  <a:srgbClr val="6B6966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𝐸𝑛</m:t>
                      </m:r>
                      <m:sSub>
                        <m:sSubPr>
                          <m:ctrlPr>
                            <a:rPr lang="en-US" sz="2420" b="0" i="1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20" b="0" i="1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sSup>
                            <m:sSupPr>
                              <m:ctrlPr>
                                <a:rPr lang="en-US" sz="2420" b="0" i="1" smtClean="0">
                                  <a:solidFill>
                                    <a:srgbClr val="11111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20" b="0" i="1" smtClean="0">
                                  <a:solidFill>
                                    <a:srgbClr val="11111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420" b="0" i="1" smtClean="0">
                                  <a:solidFill>
                                    <a:srgbClr val="11111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𝑐𝑡</m:t>
                      </m:r>
                      <m:r>
                        <a:rPr lang="en-US" sz="2420" b="0" i="1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20" dirty="0">
                  <a:solidFill>
                    <a:srgbClr val="111111"/>
                  </a:solidFill>
                </a:endParaRPr>
              </a:p>
            </p:txBody>
          </p:sp>
        </mc:Choice>
        <mc:Fallback xmlns="">
          <p:sp>
            <p:nvSpPr>
              <p:cNvPr id="6" name="Ciphertext box">
                <a:extLst>
                  <a:ext uri="{FF2B5EF4-FFF2-40B4-BE49-F238E27FC236}">
                    <a16:creationId xmlns:a16="http://schemas.microsoft.com/office/drawing/2014/main" id="{B195978B-62E7-A31C-6BE8-A7F4D6044B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2433" y="5381097"/>
                <a:ext cx="1684532" cy="519149"/>
              </a:xfrm>
              <a:prstGeom prst="roundRect">
                <a:avLst/>
              </a:prstGeom>
              <a:blipFill>
                <a:blip r:embed="rId4"/>
                <a:stretch>
                  <a:fillRect b="-4651"/>
                </a:stretch>
              </a:blipFill>
              <a:ln w="19050">
                <a:solidFill>
                  <a:srgbClr val="6B6966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iphertext box">
                <a:extLst>
                  <a:ext uri="{FF2B5EF4-FFF2-40B4-BE49-F238E27FC236}">
                    <a16:creationId xmlns:a16="http://schemas.microsoft.com/office/drawing/2014/main" id="{21F5CB60-2303-C581-50E2-962EE14649E0}"/>
                  </a:ext>
                </a:extLst>
              </p:cNvPr>
              <p:cNvSpPr/>
              <p:nvPr/>
            </p:nvSpPr>
            <p:spPr>
              <a:xfrm>
                <a:off x="8001000" y="5381097"/>
                <a:ext cx="3124200" cy="519149"/>
              </a:xfrm>
              <a:prstGeom prst="roundRect">
                <a:avLst/>
              </a:prstGeom>
              <a:solidFill>
                <a:srgbClr val="FFF8F4"/>
              </a:solidFill>
              <a:ln w="19050">
                <a:solidFill>
                  <a:srgbClr val="6B6966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20" b="0" i="1" dirty="0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𝐸𝑛</m:t>
                      </m:r>
                      <m:sSub>
                        <m:sSubPr>
                          <m:ctrlPr>
                            <a:rPr lang="en-US" sz="2420" b="0" i="1" dirty="0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20" b="0" i="1" dirty="0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sSup>
                            <m:sSupPr>
                              <m:ctrlPr>
                                <a:rPr lang="en-US" sz="2420" b="0" i="1" dirty="0" smtClean="0">
                                  <a:solidFill>
                                    <a:srgbClr val="11111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20" b="0" i="1" dirty="0" smtClean="0">
                                  <a:solidFill>
                                    <a:srgbClr val="111111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2420" b="0" i="1" dirty="0" smtClean="0">
                                  <a:solidFill>
                                    <a:srgbClr val="11111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lang="en-US" sz="2420" b="0" i="1" dirty="0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20" b="0" i="1" dirty="0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𝐷𝑒</m:t>
                      </m:r>
                      <m:sSub>
                        <m:sSubPr>
                          <m:ctrlPr>
                            <a:rPr lang="en-US" sz="2420" b="0" i="1" dirty="0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20" b="0" i="1" dirty="0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420" b="0" i="1" dirty="0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ctrlPr>
                            <a:rPr lang="en-US" sz="2420" b="0" i="1" dirty="0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20" b="0" i="1" dirty="0" smtClean="0">
                              <a:solidFill>
                                <a:srgbClr val="111111"/>
                              </a:solidFill>
                              <a:latin typeface="Cambria Math" panose="02040503050406030204" pitchFamily="18" charset="0"/>
                            </a:rPr>
                            <m:t>𝑐𝑡</m:t>
                          </m:r>
                        </m:e>
                      </m:d>
                      <m:r>
                        <a:rPr lang="en-US" sz="2420" b="0" i="1" dirty="0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20" b="0" i="1" dirty="0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20" b="0" i="1" dirty="0" smtClean="0">
                          <a:solidFill>
                            <a:srgbClr val="11111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20" dirty="0">
                  <a:solidFill>
                    <a:srgbClr val="111111"/>
                  </a:solidFill>
                </a:endParaRPr>
              </a:p>
            </p:txBody>
          </p:sp>
        </mc:Choice>
        <mc:Fallback xmlns="">
          <p:sp>
            <p:nvSpPr>
              <p:cNvPr id="7" name="Ciphertext box">
                <a:extLst>
                  <a:ext uri="{FF2B5EF4-FFF2-40B4-BE49-F238E27FC236}">
                    <a16:creationId xmlns:a16="http://schemas.microsoft.com/office/drawing/2014/main" id="{21F5CB60-2303-C581-50E2-962EE14649E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0" y="5381097"/>
                <a:ext cx="3124200" cy="519149"/>
              </a:xfrm>
              <a:prstGeom prst="roundRect">
                <a:avLst/>
              </a:prstGeom>
              <a:blipFill>
                <a:blip r:embed="rId5"/>
                <a:stretch>
                  <a:fillRect b="-4651"/>
                </a:stretch>
              </a:blipFill>
              <a:ln w="19050">
                <a:solidFill>
                  <a:srgbClr val="6B6966"/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Encode label">
            <a:extLst>
              <a:ext uri="{FF2B5EF4-FFF2-40B4-BE49-F238E27FC236}">
                <a16:creationId xmlns:a16="http://schemas.microsoft.com/office/drawing/2014/main" id="{970D5637-121A-426D-AD86-A84B1FF37149}"/>
              </a:ext>
            </a:extLst>
          </p:cNvPr>
          <p:cNvSpPr txBox="1"/>
          <p:nvPr/>
        </p:nvSpPr>
        <p:spPr>
          <a:xfrm>
            <a:off x="3627139" y="5318172"/>
            <a:ext cx="1280000" cy="26000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en-US" sz="1650" dirty="0" err="1">
                <a:solidFill>
                  <a:srgbClr val="1F1F1F"/>
                </a:solidFill>
              </a:rPr>
              <a:t>Hom.Enc</a:t>
            </a:r>
            <a:endParaRPr lang="en-US" sz="1650" dirty="0">
              <a:solidFill>
                <a:srgbClr val="1F1F1F"/>
              </a:solidFill>
            </a:endParaRPr>
          </a:p>
        </p:txBody>
      </p:sp>
      <p:cxnSp>
        <p:nvCxnSpPr>
          <p:cNvPr id="11" name="Encode arrow">
            <a:extLst>
              <a:ext uri="{FF2B5EF4-FFF2-40B4-BE49-F238E27FC236}">
                <a16:creationId xmlns:a16="http://schemas.microsoft.com/office/drawing/2014/main" id="{5A8F86D3-751A-5147-8D33-D767BA05E67B}"/>
              </a:ext>
            </a:extLst>
          </p:cNvPr>
          <p:cNvCxnSpPr>
            <a:cxnSpLocks/>
          </p:cNvCxnSpPr>
          <p:nvPr/>
        </p:nvCxnSpPr>
        <p:spPr>
          <a:xfrm>
            <a:off x="3827939" y="5653172"/>
            <a:ext cx="980000" cy="0"/>
          </a:xfrm>
          <a:prstGeom prst="straightConnector1">
            <a:avLst/>
          </a:prstGeom>
          <a:ln w="15240">
            <a:solidFill>
              <a:srgbClr val="2A2A2A"/>
            </a:solidFill>
            <a:tailEnd type="triangle"/>
          </a:ln>
        </p:spPr>
      </p:cxnSp>
      <p:sp>
        <p:nvSpPr>
          <p:cNvPr id="12" name="Encode label">
            <a:extLst>
              <a:ext uri="{FF2B5EF4-FFF2-40B4-BE49-F238E27FC236}">
                <a16:creationId xmlns:a16="http://schemas.microsoft.com/office/drawing/2014/main" id="{BE546A0D-B8A4-87E8-5811-9634F7C4E2A1}"/>
              </a:ext>
            </a:extLst>
          </p:cNvPr>
          <p:cNvSpPr txBox="1"/>
          <p:nvPr/>
        </p:nvSpPr>
        <p:spPr>
          <a:xfrm>
            <a:off x="6713239" y="5330872"/>
            <a:ext cx="1280000" cy="26000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noAutofit/>
          </a:bodyPr>
          <a:lstStyle/>
          <a:p>
            <a:pPr algn="ctr"/>
            <a:r>
              <a:rPr lang="en-US" sz="1650" dirty="0" err="1">
                <a:solidFill>
                  <a:srgbClr val="1F1F1F"/>
                </a:solidFill>
              </a:rPr>
              <a:t>Hom.Dec</a:t>
            </a:r>
            <a:endParaRPr lang="en-US" sz="1650" dirty="0">
              <a:solidFill>
                <a:srgbClr val="1F1F1F"/>
              </a:solidFill>
            </a:endParaRPr>
          </a:p>
        </p:txBody>
      </p:sp>
      <p:cxnSp>
        <p:nvCxnSpPr>
          <p:cNvPr id="13" name="Encode arrow">
            <a:extLst>
              <a:ext uri="{FF2B5EF4-FFF2-40B4-BE49-F238E27FC236}">
                <a16:creationId xmlns:a16="http://schemas.microsoft.com/office/drawing/2014/main" id="{F7EDA789-A30B-61C0-D8B9-59A60EF5DEE9}"/>
              </a:ext>
            </a:extLst>
          </p:cNvPr>
          <p:cNvCxnSpPr>
            <a:cxnSpLocks/>
          </p:cNvCxnSpPr>
          <p:nvPr/>
        </p:nvCxnSpPr>
        <p:spPr>
          <a:xfrm>
            <a:off x="6888639" y="5665872"/>
            <a:ext cx="980000" cy="0"/>
          </a:xfrm>
          <a:prstGeom prst="straightConnector1">
            <a:avLst/>
          </a:prstGeom>
          <a:ln w="15240">
            <a:solidFill>
              <a:srgbClr val="2A2A2A"/>
            </a:solidFill>
            <a:tailEnd type="triangle"/>
          </a:ln>
        </p:spPr>
      </p:cxnSp>
    </p:spTree>
    <p:extLst>
      <p:ext uri="{BB962C8B-B14F-4D97-AF65-F5344CB8AC3E}">
        <p14:creationId xmlns:p14="http://schemas.microsoft.com/office/powerpoint/2010/main" val="2260476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BEACACB-8E90-F770-3CB3-B0FBC5320A1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040D3E94-8949-E29B-B44C-91717B82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Outline for Bootstrapping </a:t>
            </a:r>
            <a:endParaRPr kumimoji="1" lang="ko-KR" altLang="en-US" dirty="0"/>
          </a:p>
        </p:txBody>
      </p:sp>
      <p:pic>
        <p:nvPicPr>
          <p:cNvPr id="5" name="붙여넣은 동영상.png" descr="붙여넣은 동영상.png">
            <a:extLst>
              <a:ext uri="{FF2B5EF4-FFF2-40B4-BE49-F238E27FC236}">
                <a16:creationId xmlns:a16="http://schemas.microsoft.com/office/drawing/2014/main" id="{E70881A2-B2C8-E988-6044-7C8820415A9F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2530171" y="1404938"/>
            <a:ext cx="7461857" cy="484663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832BD4-6BBE-D558-9716-F4AE5BCBE3E6}"/>
              </a:ext>
            </a:extLst>
          </p:cNvPr>
          <p:cNvSpPr txBox="1"/>
          <p:nvPr/>
        </p:nvSpPr>
        <p:spPr>
          <a:xfrm>
            <a:off x="3289300" y="4851400"/>
            <a:ext cx="1435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ko-KR" sz="2400" dirty="0" err="1"/>
              <a:t>Recrypt</a:t>
            </a:r>
            <a:endParaRPr kumimoji="1"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809593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716DAE1-984C-7BB3-F199-AF59EC69189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B2B886AC-4753-CF8F-E26B-09250F9FC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CKKS bootstrapping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BD1E8B87-590E-8ACE-26D1-39642148662F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/>
              <a:lstStyle/>
              <a:p>
                <a:r>
                  <a:rPr kumimoji="1" lang="en-US" altLang="ko-KR" dirty="0"/>
                  <a:t>CKKS bootstrapping proceeds as:</a:t>
                </a:r>
              </a:p>
              <a:p>
                <a:endParaRPr kumimoji="1" lang="en-US" altLang="ko-KR" dirty="0"/>
              </a:p>
              <a:p>
                <a:pPr marL="0" indent="0">
                  <a:buNone/>
                </a:pPr>
                <a:r>
                  <a:rPr kumimoji="1" lang="en-US" altLang="ko-KR" dirty="0"/>
                  <a:t>  1. </a:t>
                </a:r>
                <a:r>
                  <a:rPr kumimoji="1" lang="en-US" altLang="ko-KR" dirty="0" err="1"/>
                  <a:t>ModRaise</a:t>
                </a:r>
                <a:r>
                  <a:rPr kumimoji="1" lang="en-US" altLang="ko-KR" dirty="0"/>
                  <a:t>: lift modulus to larger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endParaRPr kumimoji="1" lang="en-US" altLang="ko-K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𝑎𝑠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𝑚𝑜𝑑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𝑎𝑠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𝑞𝐼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</a:p>
              <a:p>
                <a:pPr marL="0" indent="0">
                  <a:buNone/>
                </a:pPr>
                <a:r>
                  <a:rPr kumimoji="1" lang="en-US" altLang="ko-KR" dirty="0"/>
                  <a:t>  2. </a:t>
                </a:r>
                <a:r>
                  <a:rPr kumimoji="1" lang="en-US" altLang="ko-KR" dirty="0" err="1"/>
                  <a:t>CoeffToSlot</a:t>
                </a:r>
                <a:r>
                  <a:rPr kumimoji="1" lang="en-US" altLang="ko-KR" dirty="0"/>
                  <a:t>: homomorphic encoding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𝑎𝑠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𝐸𝑐𝑑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𝑞𝐼</m:t>
                        </m:r>
                      </m:e>
                    </m:d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𝑐𝑡𝑠</m:t>
                        </m:r>
                      </m:sub>
                    </m:sSub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</a:p>
              <a:p>
                <a:pPr marL="0" indent="0">
                  <a:buNone/>
                </a:pPr>
                <a:r>
                  <a:rPr kumimoji="1" lang="en-US" altLang="ko-KR" dirty="0"/>
                  <a:t>  3. </a:t>
                </a:r>
                <a:r>
                  <a:rPr kumimoji="1" lang="en-US" altLang="ko-KR" dirty="0" err="1"/>
                  <a:t>EvalMod</a:t>
                </a:r>
                <a:r>
                  <a:rPr kumimoji="1" lang="en-US" altLang="ko-KR" dirty="0"/>
                  <a:t>: evaluate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𝑞𝐼</m:t>
                    </m:r>
                    <m:r>
                      <a:rPr kumimoji="1"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kumimoji="1"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kumimoji="1" lang="en-US" altLang="ko-K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  <m:sub>
                        <m:r>
                          <a:rPr kumimoji="1" lang="en-US" altLang="ko-K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kumimoji="1"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kumimoji="1" lang="en-US" altLang="ko-KR" dirty="0">
                  <a:solidFill>
                    <a:srgbClr val="FF0000"/>
                  </a:solidFill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𝑎𝑠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𝐸𝑐𝑑</m:t>
                    </m:r>
                    <m:d>
                      <m:dPr>
                        <m:ctrlPr>
                          <a:rPr kumimoji="1"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 (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𝐸𝑀</m:t>
                        </m:r>
                      </m:sub>
                    </m:sSub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</a:p>
              <a:p>
                <a:pPr marL="0" indent="0">
                  <a:buNone/>
                </a:pPr>
                <a:r>
                  <a:rPr kumimoji="1" lang="en-US" altLang="ko-KR" dirty="0"/>
                  <a:t>  4. </a:t>
                </a:r>
                <a:r>
                  <a:rPr kumimoji="1" lang="en-US" altLang="ko-KR" dirty="0" err="1"/>
                  <a:t>SlotToCoeff</a:t>
                </a:r>
                <a:r>
                  <a:rPr kumimoji="1" lang="en-US" altLang="ko-KR" dirty="0"/>
                  <a:t>: homomorphic decoding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𝑎𝑠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 (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𝑚𝑜𝑑</m:t>
                    </m:r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𝑠𝑡𝑐</m:t>
                        </m:r>
                      </m:sub>
                    </m:sSub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endParaRPr kumimoji="1" lang="en-US" altLang="ko-KR" dirty="0"/>
              </a:p>
              <a:p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BD1E8B87-590E-8ACE-26D1-3964214866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5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284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656FAE0-AEE7-7A26-18EF-51B47B3E13EB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4A56C93-6A58-9894-A3AF-7C1BA1578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 err="1"/>
              <a:t>EvalMod</a:t>
            </a:r>
            <a:r>
              <a:rPr kumimoji="1" lang="en-US" altLang="ko-KR" dirty="0"/>
              <a:t>: homomorphic sine function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62FC8404-09FC-7216-9BB0-358AB8F6914B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ko-KR" alt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func>
                      <m:func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ko-KR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ko-KR" alt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kumimoji="1" lang="en-US" altLang="ko-KR" dirty="0"/>
                  <a:t> is similar to the mod-q function.</a:t>
                </a:r>
              </a:p>
              <a:p>
                <a:r>
                  <a:rPr kumimoji="1" lang="en-US" altLang="ko-KR" b="0" dirty="0"/>
                  <a:t>For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𝑞𝐼</m:t>
                    </m:r>
                  </m:oMath>
                </a14:m>
                <a:r>
                  <a:rPr kumimoji="1" lang="en-US" altLang="ko-KR" dirty="0"/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ko-KR" alt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func>
                      <m:funcPr>
                        <m:ctrlPr>
                          <a:rPr kumimoji="1" lang="en-US" altLang="ko-KR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ko-KR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kumimoji="1"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ko-KR" alt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num>
                              <m:den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kumimoji="1" lang="ko-KR" alt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func>
                      <m:funcPr>
                        <m:ctrlPr>
                          <a:rPr kumimoji="1" lang="en-US" altLang="ko-KR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ko-KR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kumimoji="1"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ko-KR" alt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  <m:r>
                                  <a:rPr kumimoji="1" lang="en-US" altLang="ko-KR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kumimoji="1" lang="en-US" altLang="ko-KR" dirty="0"/>
                  <a:t>  if 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1" lang="en-US" altLang="ko-KR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kumimoji="1"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den>
                        </m:f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≪1</m:t>
                    </m:r>
                  </m:oMath>
                </a14:m>
                <a:endParaRPr kumimoji="1" lang="en-US" altLang="ko-KR" dirty="0"/>
              </a:p>
              <a:p>
                <a:r>
                  <a:rPr kumimoji="1" lang="en-US" altLang="ko-KR" dirty="0"/>
                  <a:t>We evaluate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, polynomial approximation of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.</a:t>
                </a:r>
              </a:p>
              <a:p>
                <a:pPr lvl="1"/>
                <a:r>
                  <a:rPr kumimoji="1" lang="en-US" altLang="ko-KR" dirty="0"/>
                  <a:t>Paterson and Stockmeyer,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ra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  <a:r>
                  <a:rPr kumimoji="1" lang="en-US" altLang="ko-KR" dirty="0" err="1"/>
                  <a:t>ct-ct</a:t>
                </a:r>
                <a:r>
                  <a:rPr kumimoji="1" lang="en-US" altLang="ko-KR" dirty="0"/>
                  <a:t> multiplications for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𝑑𝑒𝑔𝑃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kumimoji="1" lang="en-US" altLang="ko-KR" dirty="0"/>
                  <a:t>.</a:t>
                </a:r>
              </a:p>
              <a:p>
                <a:r>
                  <a:rPr kumimoji="1" lang="en-US" altLang="ko-KR" dirty="0"/>
                  <a:t> If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1" lang="en-US" altLang="ko-KR" b="0" dirty="0"/>
                  <a:t>:</a:t>
                </a:r>
                <a:endParaRPr kumimoji="1" lang="en-US" altLang="ko-K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𝑐𝑡</m:t>
                    </m:r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⟶</m:t>
                    </m:r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𝑀𝑢𝑙𝑡</m:t>
                    </m:r>
                    <m:d>
                      <m:dPr>
                        <m:ctrlP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b>
                          <m:sSubPr>
                            <m:ctrlP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b>
                          <m:sSubPr>
                            <m:ctrlP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⟶</m:t>
                    </m:r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𝑀𝑢𝑙𝑡</m:t>
                    </m:r>
                    <m:d>
                      <m:dPr>
                        <m:ctrlP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b>
                          <m:sSubPr>
                            <m:ctrlP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b>
                          <m:sSubPr>
                            <m:ctrlP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kumimoji="1" lang="en-US" altLang="ko-KR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⟶</m:t>
                    </m:r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kumimoji="1" lang="en-US" altLang="ko-KR" sz="2000" b="0" i="1" smtClean="0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kumimoji="1" lang="en-US" altLang="ko-KR" sz="20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ko-KR" sz="2000" dirty="0"/>
                  <a:t> </a:t>
                </a:r>
              </a:p>
              <a:p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62FC8404-09FC-7216-9BB0-358AB8F691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7F9EE24C-0126-BCD7-952C-6C61B8C9E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400" y="4875742"/>
            <a:ext cx="6908800" cy="184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88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49D1EA9-BA5C-43D9-2D92-75DD856DB70B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A9607F8F-F0BF-7643-BE67-5BCD47332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What is homomorphic encryption?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5DD36154-2F83-C31F-050F-11EA04D6AAA3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/>
              <a:lstStyle/>
              <a:p>
                <a:r>
                  <a:rPr kumimoji="1" lang="en-US" altLang="ko-KR" dirty="0"/>
                  <a:t>Encryption algorithm can be regarded as function:</a:t>
                </a:r>
              </a:p>
              <a:p>
                <a:pPr marL="0" indent="0" algn="ctr">
                  <a:buNone/>
                </a:pPr>
                <a:r>
                  <a:rPr kumimoji="1" lang="en-US" altLang="ko-KR" dirty="0"/>
                  <a:t>𝐸𝑛𝑐: ℳ → 𝒞, </a:t>
                </a:r>
              </a:p>
              <a:p>
                <a:pPr lvl="1"/>
                <a:r>
                  <a:rPr kumimoji="1" lang="en-US" altLang="ko-KR" sz="2400" dirty="0"/>
                  <a:t>(ℳ, +, ⋅) is message space, and (𝒞, +, ⋅) is ciphertext space.</a:t>
                </a:r>
              </a:p>
              <a:p>
                <a:pPr lvl="1"/>
                <a:r>
                  <a:rPr kumimoji="1" lang="en-US" altLang="ko-KR" sz="2400" dirty="0"/>
                  <a:t>Decryption algorithm </a:t>
                </a:r>
                <a14:m>
                  <m:oMath xmlns:m="http://schemas.openxmlformats.org/officeDocument/2006/math"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𝐷𝑒𝑐</m:t>
                    </m:r>
                  </m:oMath>
                </a14:m>
                <a:r>
                  <a:rPr kumimoji="1" lang="en-US" altLang="ko-KR" sz="2400" dirty="0"/>
                  <a:t>: 𝒞  → ℳ is its inverse.</a:t>
                </a:r>
              </a:p>
              <a:p>
                <a:pPr lvl="1"/>
                <a:endParaRPr kumimoji="1" lang="en-US" altLang="ko-KR" sz="2400" dirty="0"/>
              </a:p>
              <a:p>
                <a:r>
                  <a:rPr kumimoji="1" lang="en-US" altLang="ko-KR" dirty="0"/>
                  <a:t>If 𝐸𝑛𝑐 is homomorphic, it is called Homomorphic Encryption (HE).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i="1" dirty="0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kumimoji="1" lang="en-US" altLang="ko-KR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i="1" dirty="0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kumimoji="1" lang="en-US" altLang="ko-KR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kumimoji="1" lang="en-US" altLang="ko-KR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i="1" dirty="0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kumimoji="1" lang="en-US" altLang="ko-KR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kumimoji="1" lang="en-US" altLang="ko-KR" i="1" dirty="0">
                    <a:latin typeface="Cambria Math" panose="02040503050406030204" pitchFamily="18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i="1" dirty="0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kumimoji="1" lang="en-US" altLang="ko-KR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kumimoji="1" lang="en-US" altLang="ko-KR" i="1" dirty="0" smtClean="0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kumimoji="1" lang="en-US" altLang="ko-K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i="1" dirty="0" smtClean="0">
                        <a:latin typeface="Cambria Math" panose="02040503050406030204" pitchFamily="18" charset="0"/>
                      </a:rPr>
                      <m:t>𝐸𝑛𝑐</m:t>
                    </m:r>
                    <m:d>
                      <m:dPr>
                        <m:ctrlPr>
                          <a:rPr kumimoji="1" lang="en-US" altLang="ko-KR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𝐸𝑛𝑐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</a:t>
                </a:r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r>
                  <a:rPr lang="en-US" altLang="ko-KR" dirty="0"/>
                  <a:t>The notion was first proposed by Rivest, Adleman, and Dertouzos in “On Data Banks and Privacy Homomorphisms” (1978).</a:t>
                </a:r>
              </a:p>
              <a:p>
                <a:pPr marL="0" indent="0" algn="ctr">
                  <a:buNone/>
                </a:pPr>
                <a:endParaRPr kumimoji="1" lang="en-US" altLang="ko-KR" dirty="0"/>
              </a:p>
              <a:p>
                <a:endParaRPr kumimoji="1" lang="en-US" altLang="ko-KR" dirty="0"/>
              </a:p>
              <a:p>
                <a:pPr marL="0" indent="0">
                  <a:buNone/>
                </a:pPr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5DD36154-2F83-C31F-050F-11EA04D6AA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5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F2E6C4D-5ECD-C488-89CF-F84B27FA864D}"/>
              </a:ext>
            </a:extLst>
          </p:cNvPr>
          <p:cNvSpPr txBox="1"/>
          <p:nvPr/>
        </p:nvSpPr>
        <p:spPr>
          <a:xfrm>
            <a:off x="450345" y="6211669"/>
            <a:ext cx="1129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200" dirty="0"/>
          </a:p>
          <a:p>
            <a:endParaRPr lang="en-US" altLang="ko-KR" sz="1200" dirty="0"/>
          </a:p>
          <a:p>
            <a:r>
              <a:rPr lang="en-US" altLang="ko-KR" sz="1200" dirty="0"/>
              <a:t>[RAD78]	</a:t>
            </a:r>
            <a:r>
              <a:rPr kumimoji="1" lang="en-US" altLang="ko-KR" sz="1200" dirty="0"/>
              <a:t> Ronald L. Rivest</a:t>
            </a:r>
            <a:r>
              <a:rPr lang="en-US" altLang="ko-KR" sz="1200" dirty="0"/>
              <a:t>, et al., </a:t>
            </a:r>
            <a:r>
              <a:rPr kumimoji="1" lang="en-US" altLang="ko-KR" sz="1200" dirty="0"/>
              <a:t>On data banks and privacy homomorphisms, Foundations of Secure Computation, pages 165–179. Academic Press, 1978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38884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B00AC9F-9D91-82C3-836B-D261B91A8AE8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10EF3BFB-25A3-ABB3-5870-AAC9A319C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Homomorphic matrix-vector product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47F10AE6-8853-ABEB-A6CA-99D8603E23F5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b="0" dirty="0"/>
                  <a:t>Recall that encode/decode correspond to DFT/inverse DFT.</a:t>
                </a:r>
                <a:endParaRPr lang="en-US" altLang="ko-KR" dirty="0"/>
              </a:p>
              <a:p>
                <a:r>
                  <a:rPr lang="en-US" altLang="ko-KR" b="0" dirty="0"/>
                  <a:t>DFT can be interpreted as matrix-vector product for DFT matrix.</a:t>
                </a:r>
              </a:p>
              <a:p>
                <a:r>
                  <a:rPr lang="en-US" altLang="ko-KR" b="0" dirty="0"/>
                  <a:t>Diagonal method [HS15] is standard </a:t>
                </a:r>
                <a:r>
                  <a:rPr lang="en-US" altLang="ko-KR" dirty="0"/>
                  <a:t>to compute </a:t>
                </a:r>
                <a:r>
                  <a:rPr lang="en-US" altLang="ko-KR" b="0" dirty="0"/>
                  <a:t>matrix-vector product.</a:t>
                </a:r>
              </a:p>
              <a:p>
                <a:pPr lvl="1"/>
                <a:endParaRPr lang="en-US" altLang="ko-K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32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⊙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altLang="ko-KR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ko-KR" i="1">
                          <a:latin typeface="Cambria Math" panose="02040503050406030204" pitchFamily="18" charset="0"/>
                        </a:rPr>
                        <m:t>⊙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US" altLang="ko-KR" i="1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altLang="ko-KR" i="1">
                          <a:latin typeface="Cambria Math" panose="02040503050406030204" pitchFamily="18" charset="0"/>
                        </a:rPr>
                        <m:t>⊙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ko-KR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ko-KR" b="0" i="1" smtClean="0">
                                        <a:solidFill>
                                          <a:srgbClr val="00B05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altLang="ko-KR" dirty="0"/>
              </a:p>
              <a:p>
                <a:pPr lvl="1"/>
                <a:endParaRPr lang="en-US" altLang="ko-KR" dirty="0"/>
              </a:p>
              <a:p>
                <a:r>
                  <a:rPr lang="en-US" altLang="ko-KR" dirty="0"/>
                  <a:t>This method requires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homomorphic rotations .</a:t>
                </a:r>
              </a:p>
              <a:p>
                <a:pPr lvl="1"/>
                <a:r>
                  <a:rPr lang="en-US" altLang="ko-KR" sz="2400" dirty="0"/>
                  <a:t>With baby-step giant-step, we reduce to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p>
                    </m:sSup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400" dirty="0"/>
                  <a:t> rotations.</a:t>
                </a:r>
              </a:p>
              <a:p>
                <a:r>
                  <a:rPr lang="en-US" altLang="ko-KR" dirty="0"/>
                  <a:t>From Cooley-Tukey FFT algorithm, DFT matrix can be decomposed: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𝐷𝐹𝑇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𝐷𝐹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𝐷𝐹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⋅⋯⋅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𝐷𝐹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ko-KR" dirty="0"/>
                  <a:t>,  each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𝐷𝐹</m:t>
                    </m:r>
                    <m:sSub>
                      <m:sSub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ko-KR" dirty="0"/>
                  <a:t> has sparse diagonals.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47F10AE6-8853-ABEB-A6CA-99D8603E23F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5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B35181C-ACE7-CAF5-4159-C59BE8E2B896}"/>
              </a:ext>
            </a:extLst>
          </p:cNvPr>
          <p:cNvSpPr txBox="1"/>
          <p:nvPr/>
        </p:nvSpPr>
        <p:spPr>
          <a:xfrm>
            <a:off x="450345" y="6211669"/>
            <a:ext cx="1129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200" dirty="0"/>
          </a:p>
          <a:p>
            <a:endParaRPr lang="en-US" altLang="ko-KR" sz="1200" dirty="0"/>
          </a:p>
          <a:p>
            <a:r>
              <a:rPr lang="en-US" altLang="ko-KR" sz="1200" dirty="0"/>
              <a:t>[HS15] 	S. Halevi and V. Shoup, Bootstrapping for </a:t>
            </a:r>
            <a:r>
              <a:rPr lang="en-US" altLang="ko-KR" sz="1200" dirty="0" err="1"/>
              <a:t>HElib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Eurocrypt</a:t>
            </a:r>
            <a:r>
              <a:rPr lang="en-US" altLang="ko-KR" sz="1200" dirty="0"/>
              <a:t> 2015.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60357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23655F0-3E1B-8550-DFD1-34E78086102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20EDFB5A-F23F-5BBC-381A-715C8CD7A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Implementation of FHE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88CDE8CE-46D5-3C09-C0F6-0ED7693B805A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>
                <a:normAutofit/>
              </a:bodyPr>
              <a:lstStyle/>
              <a:p>
                <a:r>
                  <a:rPr kumimoji="1" lang="en-US" altLang="ko-KR" dirty="0"/>
                  <a:t>BGV: </a:t>
                </a:r>
                <a:r>
                  <a:rPr kumimoji="1" lang="en-US" altLang="ko-KR" dirty="0" err="1"/>
                  <a:t>HElib</a:t>
                </a:r>
                <a:r>
                  <a:rPr kumimoji="1" lang="en-US" altLang="ko-KR" dirty="0"/>
                  <a:t> (IBM), </a:t>
                </a:r>
                <a:r>
                  <a:rPr kumimoji="1" lang="en-US" altLang="ko-KR" dirty="0" err="1"/>
                  <a:t>OpenFHE</a:t>
                </a:r>
                <a:r>
                  <a:rPr kumimoji="1" lang="en-US" altLang="ko-KR" dirty="0"/>
                  <a:t> (Duality), </a:t>
                </a:r>
                <a:r>
                  <a:rPr kumimoji="1" lang="en-US" altLang="ko-KR" dirty="0" err="1"/>
                  <a:t>Lattigo</a:t>
                </a:r>
                <a:r>
                  <a:rPr kumimoji="1" lang="en-US" altLang="ko-KR" dirty="0"/>
                  <a:t> (EPFL)</a:t>
                </a:r>
              </a:p>
              <a:p>
                <a:r>
                  <a:rPr kumimoji="1" lang="en-US" altLang="ko-KR" dirty="0"/>
                  <a:t>BFV:  SEAL (Microsoft), </a:t>
                </a:r>
                <a:r>
                  <a:rPr kumimoji="1" lang="en-US" altLang="ko-KR" dirty="0" err="1"/>
                  <a:t>OpenFHE</a:t>
                </a:r>
                <a:r>
                  <a:rPr kumimoji="1" lang="en-US" altLang="ko-KR" dirty="0"/>
                  <a:t>, </a:t>
                </a:r>
                <a:r>
                  <a:rPr kumimoji="1" lang="en-US" altLang="ko-KR" dirty="0" err="1"/>
                  <a:t>Lattigo</a:t>
                </a:r>
                <a:endParaRPr kumimoji="1" lang="en-US" altLang="ko-KR" dirty="0"/>
              </a:p>
              <a:p>
                <a:r>
                  <a:rPr kumimoji="1" lang="en-US" altLang="ko-KR" dirty="0"/>
                  <a:t>CGGI: TFHE-</a:t>
                </a:r>
                <a:r>
                  <a:rPr kumimoji="1" lang="en-US" altLang="ko-KR" dirty="0" err="1"/>
                  <a:t>rs</a:t>
                </a:r>
                <a:r>
                  <a:rPr kumimoji="1" lang="en-US" altLang="ko-KR" dirty="0"/>
                  <a:t> (Zama)</a:t>
                </a:r>
              </a:p>
              <a:p>
                <a:r>
                  <a:rPr kumimoji="1" lang="en-US" altLang="ko-KR" dirty="0"/>
                  <a:t>CKKS: </a:t>
                </a:r>
                <a:r>
                  <a:rPr kumimoji="1" lang="en-US" altLang="ko-KR" dirty="0" err="1"/>
                  <a:t>HEaaN</a:t>
                </a:r>
                <a:r>
                  <a:rPr kumimoji="1" lang="en-US" altLang="ko-KR" dirty="0"/>
                  <a:t> (</a:t>
                </a:r>
                <a:r>
                  <a:rPr kumimoji="1" lang="en-US" altLang="ko-KR" dirty="0" err="1"/>
                  <a:t>CryptoLab</a:t>
                </a:r>
                <a:r>
                  <a:rPr kumimoji="1" lang="en-US" altLang="ko-KR" dirty="0"/>
                  <a:t>), </a:t>
                </a:r>
                <a:r>
                  <a:rPr kumimoji="1" lang="en-US" altLang="ko-KR" dirty="0" err="1"/>
                  <a:t>OpenFHE</a:t>
                </a:r>
                <a:r>
                  <a:rPr kumimoji="1" lang="en-US" altLang="ko-KR" dirty="0"/>
                  <a:t>, </a:t>
                </a:r>
                <a:r>
                  <a:rPr kumimoji="1" lang="en-US" altLang="ko-KR" dirty="0" err="1"/>
                  <a:t>Lattigo</a:t>
                </a:r>
                <a:endParaRPr kumimoji="1" lang="en-US" altLang="ko-KR" dirty="0"/>
              </a:p>
              <a:p>
                <a:endParaRPr kumimoji="1" lang="en-US" altLang="ko-KR" dirty="0"/>
              </a:p>
              <a:p>
                <a:r>
                  <a:rPr kumimoji="1" lang="en-US" altLang="ko-KR" b="0" dirty="0"/>
                  <a:t>HE computation: arithmetic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/(</m:t>
                    </m:r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kumimoji="1" lang="en-US" altLang="ko-KR" dirty="0"/>
                  <a:t>.</a:t>
                </a:r>
              </a:p>
              <a:p>
                <a:r>
                  <a:rPr kumimoji="1" lang="en-US" altLang="ko-KR" dirty="0"/>
                  <a:t>Modular arithmetic with large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ko-KR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func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=1200</m:t>
                    </m:r>
                  </m:oMath>
                </a14:m>
                <a:r>
                  <a:rPr kumimoji="1" lang="en-US" altLang="ko-KR" dirty="0"/>
                  <a:t> is expensive.</a:t>
                </a:r>
              </a:p>
              <a:p>
                <a:r>
                  <a:rPr kumimoji="1" lang="en-US" altLang="ko-KR" dirty="0"/>
                  <a:t>Residue Number System: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≅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×⋯ × 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⟶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×⋯ ×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sSub>
                          <m:sSub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sub>
                    </m:sSub>
                  </m:oMath>
                </a14:m>
                <a:r>
                  <a:rPr kumimoji="1" lang="en-US" altLang="ko-KR" dirty="0"/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kumimoji="1" lang="en-US" altLang="ko-KR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kumimoji="1" lang="en-US" altLang="ko-KR" dirty="0"/>
              </a:p>
              <a:p>
                <a:pPr algn="ctr"/>
                <a:r>
                  <a:rPr kumimoji="1" lang="en-US" altLang="ko-KR" dirty="0"/>
                  <a:t>Grafting [CCK+25]: optimize RNS with regard to fixed machine word size.</a:t>
                </a:r>
              </a:p>
              <a:p>
                <a:endParaRPr kumimoji="1" lang="en-US" altLang="ko-KR" dirty="0"/>
              </a:p>
              <a:p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88CDE8CE-46D5-3C09-C0F6-0ED7693B80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5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46515EA-1A99-5111-1F09-94429ACD5520}"/>
              </a:ext>
            </a:extLst>
          </p:cNvPr>
          <p:cNvSpPr txBox="1"/>
          <p:nvPr/>
        </p:nvSpPr>
        <p:spPr>
          <a:xfrm>
            <a:off x="450345" y="6211669"/>
            <a:ext cx="11291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sz="1200" dirty="0"/>
          </a:p>
          <a:p>
            <a:endParaRPr lang="en-US" altLang="ko-KR" sz="1200" dirty="0"/>
          </a:p>
          <a:p>
            <a:r>
              <a:rPr lang="en-US" altLang="ko-KR" sz="1200" dirty="0"/>
              <a:t>[CCK+25] 	J.H. Cheon, et al., Grafting: Decoupled Scale Factor and Modulus, ACM CCS 2025.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77646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73A5697-2F79-7ADD-B56B-E9ABE005AE2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2C9876DF-F6C6-BD50-D268-D8CD57AE8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SUMMARY</a:t>
            </a:r>
            <a:endParaRPr kumimoji="1"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82D79F5-3FEC-C274-ABB1-5D31CF30EE39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kumimoji="1" lang="en-US" altLang="ko-KR" dirty="0"/>
              <a:t>FHE is secure under (R)LWE assumption (and circular security assumption).</a:t>
            </a:r>
          </a:p>
          <a:p>
            <a:endParaRPr kumimoji="1" lang="en-US" altLang="ko-KR" dirty="0"/>
          </a:p>
          <a:p>
            <a:r>
              <a:rPr kumimoji="1" lang="en-US" altLang="ko-KR" dirty="0"/>
              <a:t>CKKS scheme supports approximate arithmetic on real/complex numbers with SIMD operation.</a:t>
            </a:r>
          </a:p>
          <a:p>
            <a:endParaRPr kumimoji="1" lang="en-US" altLang="ko-KR" dirty="0"/>
          </a:p>
          <a:p>
            <a:r>
              <a:rPr kumimoji="1" lang="en-US" altLang="ko-KR" dirty="0"/>
              <a:t>CKKS supports addition, multiplication, and automorphism (rotation/conjugation) which are based on key-switching operation.</a:t>
            </a:r>
          </a:p>
          <a:p>
            <a:endParaRPr kumimoji="1" lang="en-US" altLang="ko-KR" dirty="0"/>
          </a:p>
          <a:p>
            <a:r>
              <a:rPr kumimoji="1" lang="en-US" altLang="ko-KR" dirty="0"/>
              <a:t>Bootstrapping refresh the ciphertext by “</a:t>
            </a:r>
            <a:r>
              <a:rPr kumimoji="1" lang="en-US" altLang="ko-KR" dirty="0" err="1"/>
              <a:t>recrypt</a:t>
            </a:r>
            <a:r>
              <a:rPr kumimoji="1" lang="en-US" altLang="ko-KR" dirty="0"/>
              <a:t> and then decrypt homomorphically”.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4407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9730C43-AABF-FE2C-CC8F-6332E547D87C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F7820B45-4EA9-A133-0D1E-74E7E2A47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Future work</a:t>
            </a:r>
            <a:endParaRPr kumimoji="1"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6095266-B547-66C7-0280-8DE32688BCA4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kumimoji="1" lang="en-US" altLang="ko-KR" dirty="0"/>
              <a:t>HE for Private AI</a:t>
            </a:r>
          </a:p>
          <a:p>
            <a:pPr lvl="1"/>
            <a:r>
              <a:rPr kumimoji="1" lang="en-US" altLang="ko-KR" sz="2400" dirty="0"/>
              <a:t>Linear algebra: matrix-vector or matrix-matrix multiplication</a:t>
            </a:r>
          </a:p>
          <a:p>
            <a:pPr lvl="1"/>
            <a:r>
              <a:rPr kumimoji="1" lang="en-US" altLang="ko-KR" sz="2400" dirty="0"/>
              <a:t>Non-linear function: activation function (</a:t>
            </a:r>
            <a:r>
              <a:rPr kumimoji="1" lang="en-US" altLang="ko-KR" sz="2400" dirty="0" err="1"/>
              <a:t>ReLU</a:t>
            </a:r>
            <a:r>
              <a:rPr kumimoji="1" lang="en-US" altLang="ko-KR" sz="2400" dirty="0"/>
              <a:t>), </a:t>
            </a:r>
            <a:r>
              <a:rPr kumimoji="1" lang="en-US" altLang="ko-KR" sz="2400" dirty="0" err="1"/>
              <a:t>Softmax</a:t>
            </a:r>
            <a:r>
              <a:rPr kumimoji="1" lang="en-US" altLang="ko-KR" sz="2400" dirty="0"/>
              <a:t> (Transformer)</a:t>
            </a:r>
          </a:p>
          <a:p>
            <a:pPr lvl="1"/>
            <a:r>
              <a:rPr kumimoji="1" lang="en-US" altLang="ko-KR" sz="2400" dirty="0"/>
              <a:t>Application to Face Recognition, LLM inference, etc.</a:t>
            </a:r>
          </a:p>
          <a:p>
            <a:r>
              <a:rPr kumimoji="1" lang="en-US" altLang="ko-KR" dirty="0"/>
              <a:t>Pri</a:t>
            </a:r>
          </a:p>
          <a:p>
            <a:endParaRPr kumimoji="1" lang="en-US" altLang="ko-KR" dirty="0"/>
          </a:p>
          <a:p>
            <a:r>
              <a:rPr kumimoji="1" lang="en-US" altLang="ko-KR" dirty="0"/>
              <a:t>Multi-party homomorphic encryption:</a:t>
            </a:r>
          </a:p>
          <a:p>
            <a:pPr lvl="1"/>
            <a:r>
              <a:rPr kumimoji="1" lang="en-US" altLang="ko-KR" sz="2400" dirty="0"/>
              <a:t>Threshold HE: share the secret key &amp; joint decryption </a:t>
            </a:r>
          </a:p>
          <a:p>
            <a:pPr lvl="1"/>
            <a:r>
              <a:rPr kumimoji="1" lang="en-US" altLang="ko-KR" sz="2400" dirty="0"/>
              <a:t>Multi-key HE: joint evaluation for ciphertexts under different secret keys</a:t>
            </a:r>
          </a:p>
          <a:p>
            <a:pPr lvl="1"/>
            <a:endParaRPr kumimoji="1" lang="en-US" altLang="ko-KR" dirty="0"/>
          </a:p>
          <a:p>
            <a:r>
              <a:rPr kumimoji="1" lang="en-US" altLang="ko-KR" dirty="0"/>
              <a:t>Hardware acceleration for NTT/key-switching/bootstrapping. 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102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01F7FB-9BCC-A868-965C-07CA0950B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4475" y="1673613"/>
            <a:ext cx="3467725" cy="4203173"/>
          </a:xfrm>
        </p:spPr>
        <p:txBody>
          <a:bodyPr/>
          <a:lstStyle/>
          <a:p>
            <a:br>
              <a:rPr kumimoji="1" lang="en-US" altLang="ko-KR" sz="3600" dirty="0"/>
            </a:br>
            <a:r>
              <a:rPr kumimoji="1" lang="en-US" altLang="ko-KR" sz="3600" dirty="0"/>
              <a:t>Thank you!</a:t>
            </a:r>
            <a:br>
              <a:rPr kumimoji="1" lang="en-US" altLang="ko-KR" sz="3600" dirty="0"/>
            </a:br>
            <a:br>
              <a:rPr kumimoji="1" lang="en-US" altLang="ko-KR" sz="3600" dirty="0"/>
            </a:br>
            <a:endParaRPr kumimoji="1" lang="ko-KR" altLang="en-US" sz="3600" dirty="0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6B545E83-A518-F51A-5B62-D7701E441D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910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F3CBDFC-AB1E-E34A-C52A-A77A4AC2345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4DFB9100-7568-92CC-5DCC-A9F3F9BBE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History of FHE</a:t>
            </a:r>
            <a:endParaRPr kumimoji="1"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5490420-E680-F2EA-8CDB-2423C392CAC9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dirty="0"/>
              <a:t>Fully Homomorphic Encryption (FHE) supports arbitrary computations on encrypted data through bootstrapping.</a:t>
            </a:r>
            <a:endParaRPr kumimoji="1" lang="en-US" altLang="ko-KR" dirty="0"/>
          </a:p>
          <a:p>
            <a:r>
              <a:rPr kumimoji="1" lang="en-US" altLang="ko-KR" dirty="0"/>
              <a:t>FHE schemes are often grouped into generations as:</a:t>
            </a:r>
          </a:p>
          <a:p>
            <a:endParaRPr kumimoji="1" lang="en-US" altLang="ko-KR" sz="2200" dirty="0"/>
          </a:p>
          <a:p>
            <a:pPr marL="914400" lvl="1" indent="-457200">
              <a:buFont typeface="+mj-lt"/>
              <a:buAutoNum type="arabicPeriod"/>
            </a:pPr>
            <a:r>
              <a:rPr kumimoji="1" lang="en-US" altLang="ko-KR" sz="2200" dirty="0"/>
              <a:t>Gentry: first plausible FHE construction based on ideal lattices, 2009</a:t>
            </a:r>
          </a:p>
          <a:p>
            <a:pPr marL="914400" lvl="1" indent="-457200">
              <a:buFont typeface="+mj-lt"/>
              <a:buAutoNum type="arabicPeriod"/>
            </a:pPr>
            <a:endParaRPr kumimoji="1" lang="en-US" altLang="ko-KR" sz="2200" dirty="0"/>
          </a:p>
          <a:p>
            <a:pPr marL="914400" lvl="1" indent="-457200">
              <a:buFont typeface="+mj-lt"/>
              <a:buAutoNum type="arabicPeriod"/>
            </a:pPr>
            <a:r>
              <a:rPr kumimoji="1" lang="en-US" altLang="ko-KR" sz="2200" dirty="0"/>
              <a:t>BGV/BFV: exact modulo arithmetic over integers, 2011-2012</a:t>
            </a:r>
          </a:p>
          <a:p>
            <a:pPr marL="914400" lvl="1" indent="-457200">
              <a:buFont typeface="+mj-lt"/>
              <a:buAutoNum type="arabicPeriod"/>
            </a:pPr>
            <a:endParaRPr kumimoji="1" lang="en-US" altLang="ko-KR" sz="2200" dirty="0"/>
          </a:p>
          <a:p>
            <a:pPr marL="914400" lvl="1" indent="-457200">
              <a:buFont typeface="+mj-lt"/>
              <a:buAutoNum type="arabicPeriod"/>
            </a:pPr>
            <a:r>
              <a:rPr kumimoji="1" lang="en-US" altLang="ko-KR" sz="2200" dirty="0"/>
              <a:t>DM/CGGI: bitwise operation, Boolean circuits, 2016</a:t>
            </a:r>
          </a:p>
          <a:p>
            <a:pPr marL="914400" lvl="1" indent="-457200">
              <a:buFont typeface="+mj-lt"/>
              <a:buAutoNum type="arabicPeriod"/>
            </a:pPr>
            <a:endParaRPr kumimoji="1" lang="en-US" altLang="ko-KR" sz="2200" dirty="0"/>
          </a:p>
          <a:p>
            <a:pPr marL="914400" lvl="1" indent="-457200">
              <a:buFont typeface="+mj-lt"/>
              <a:buAutoNum type="arabicPeriod"/>
            </a:pPr>
            <a:r>
              <a:rPr kumimoji="1" lang="en-US" altLang="ko-KR" sz="2200" dirty="0"/>
              <a:t>CKKS: approximate arithmetic over real/complex numbers, 2017</a:t>
            </a:r>
          </a:p>
          <a:p>
            <a:endParaRPr kumimoji="1" lang="en-US" altLang="ko-KR" dirty="0"/>
          </a:p>
          <a:p>
            <a:r>
              <a:rPr kumimoji="1" lang="en-US" altLang="ko-KR" dirty="0"/>
              <a:t>Modern FHE schemes rely on hardness assumption of lattice problems, which are considered post-quantum secure.</a:t>
            </a:r>
          </a:p>
        </p:txBody>
      </p:sp>
    </p:spTree>
    <p:extLst>
      <p:ext uri="{BB962C8B-B14F-4D97-AF65-F5344CB8AC3E}">
        <p14:creationId xmlns:p14="http://schemas.microsoft.com/office/powerpoint/2010/main" val="882266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2">
            <a:extLst>
              <a:ext uri="{FF2B5EF4-FFF2-40B4-BE49-F238E27FC236}">
                <a16:creationId xmlns:a16="http://schemas.microsoft.com/office/drawing/2014/main" id="{412B52C3-76CE-907D-520D-FE5F4E1A6627}"/>
              </a:ext>
            </a:extLst>
          </p:cNvPr>
          <p:cNvSpPr txBox="1">
            <a:spLocks/>
          </p:cNvSpPr>
          <p:nvPr/>
        </p:nvSpPr>
        <p:spPr>
          <a:xfrm>
            <a:off x="838200" y="374072"/>
            <a:ext cx="10515600" cy="947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ko-KR" sz="3200" dirty="0"/>
              <a:t>Lattice hard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내용 개체 틀 3">
                <a:extLst>
                  <a:ext uri="{FF2B5EF4-FFF2-40B4-BE49-F238E27FC236}">
                    <a16:creationId xmlns:a16="http://schemas.microsoft.com/office/drawing/2014/main" id="{0A67155F-F861-DCD1-3035-93462444354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199" y="1379913"/>
                <a:ext cx="10515600" cy="484632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46888" indent="-246888" defTabSz="987527">
                  <a:spcBef>
                    <a:spcPts val="1800"/>
                  </a:spcBef>
                  <a:defRPr sz="3888"/>
                </a:pPr>
                <a:r>
                  <a:rPr lang="en-US" altLang="ko-KR" sz="2400" dirty="0"/>
                  <a:t>A lattice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l-GR" altLang="ko-KR" sz="2400" dirty="0"/>
                  <a:t> </a:t>
                </a:r>
                <a:r>
                  <a:rPr lang="en-US" altLang="ko-KR" sz="2400" dirty="0"/>
                  <a:t>is a discrete additive subgroup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ko-KR" sz="2400" dirty="0"/>
                  <a:t>.</a:t>
                </a:r>
                <a:endParaRPr lang="ar-AE" altLang="ko-KR" sz="2400" dirty="0"/>
              </a:p>
              <a:p>
                <a:pPr marL="246888" indent="-246888" defTabSz="987527">
                  <a:spcBef>
                    <a:spcPts val="1800"/>
                  </a:spcBef>
                  <a:defRPr sz="3888"/>
                </a:pPr>
                <a:r>
                  <a:rPr lang="en-US" altLang="ko-KR" sz="2400" dirty="0"/>
                  <a:t>Basis </a:t>
                </a:r>
                <a14:m>
                  <m:oMath xmlns:m="http://schemas.openxmlformats.org/officeDocument/2006/math">
                    <m:r>
                      <a:rPr lang="en-US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AE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ar-AE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ar-AE" altLang="ko-KR" sz="2400" dirty="0"/>
                  <a:t>:</a:t>
                </a:r>
              </a:p>
              <a:p>
                <a:pPr marL="0" indent="0" algn="ctr" defTabSz="987527">
                  <a:spcBef>
                    <a:spcPts val="1800"/>
                  </a:spcBef>
                  <a:buNone/>
                  <a:defRPr sz="3888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Λ</m:t>
                    </m:r>
                    <m:r>
                      <a:rPr lang="el-GR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l-GR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ℤ</m:t>
                    </m:r>
                    <m:r>
                      <a:rPr lang="el-GR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ar-AE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+⋯+</m:t>
                    </m:r>
                    <m:r>
                      <a:rPr lang="ar-AE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ℤ</m:t>
                    </m:r>
                    <m:r>
                      <a:rPr lang="ar-AE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ko-KR" sz="2000" dirty="0"/>
                  <a:t> </a:t>
                </a:r>
              </a:p>
              <a:p>
                <a:pPr lvl="1" defTabSz="987527">
                  <a:spcBef>
                    <a:spcPts val="1800"/>
                  </a:spcBef>
                  <a:defRPr sz="3888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ko-KR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ko-KR" sz="2200" b="0" i="0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ko-KR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200" dirty="0"/>
                  <a:t>: the length of the shortest nonzero vector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2200" b="0" i="0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altLang="ko-KR" sz="2200" dirty="0"/>
                  <a:t>.</a:t>
                </a:r>
              </a:p>
              <a:p>
                <a:pPr lvl="1" defTabSz="987527">
                  <a:spcBef>
                    <a:spcPts val="1800"/>
                  </a:spcBef>
                  <a:defRPr sz="3888"/>
                </a:pPr>
                <a:endParaRPr lang="ar-AE" altLang="ko-KR" sz="2200" dirty="0"/>
              </a:p>
              <a:p>
                <a:pPr marL="246888" indent="-246888" defTabSz="987527">
                  <a:spcBef>
                    <a:spcPts val="1800"/>
                  </a:spcBef>
                  <a:defRPr sz="3888"/>
                </a:pPr>
                <a:r>
                  <a:rPr lang="en-US" altLang="ko-KR" sz="2400" dirty="0"/>
                  <a:t>Shortest Vector Problem (SVP):</a:t>
                </a:r>
              </a:p>
              <a:p>
                <a:pPr marL="0" indent="0" algn="ctr" defTabSz="987527">
                  <a:spcBef>
                    <a:spcPts val="1800"/>
                  </a:spcBef>
                  <a:buNone/>
                  <a:defRPr sz="3888"/>
                </a:pPr>
                <a:r>
                  <a:rPr lang="en-US" altLang="ko-KR" sz="2400" dirty="0"/>
                  <a:t>Find a nonzero </a:t>
                </a: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ko-KR" sz="2400" b="0" i="0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altLang="ko-KR" sz="2400" dirty="0"/>
                  <a:t> such that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altLang="ko-K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24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ko-KR" sz="2400" b="0" i="0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ko-KR" sz="24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400" dirty="0"/>
                  <a:t>.</a:t>
                </a:r>
              </a:p>
              <a:p>
                <a:pPr defTabSz="987527">
                  <a:spcBef>
                    <a:spcPts val="1800"/>
                  </a:spcBef>
                  <a:defRPr sz="3888"/>
                </a:pPr>
                <a14:m>
                  <m:oMath xmlns:m="http://schemas.openxmlformats.org/officeDocument/2006/math"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𝑆𝐼𝑉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en-US" altLang="ko-KR" sz="2400" dirty="0"/>
                  <a:t>: Find independent vectors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ko-KR" sz="2400" i="1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ko-KR" sz="240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en-US" altLang="ko-KR" sz="2400" dirty="0"/>
                  <a:t> with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l-GR" altLang="ko-KR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ko-KR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altLang="ko-KR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ko-KR" sz="2400" b="0" i="0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altLang="ko-K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400" dirty="0"/>
                  <a:t>.</a:t>
                </a:r>
                <a:endParaRPr lang="el-GR" altLang="ko-KR" sz="2400" dirty="0"/>
              </a:p>
              <a:p>
                <a:pPr marL="704088" lvl="1" indent="-246888" defTabSz="987527">
                  <a:spcBef>
                    <a:spcPts val="1800"/>
                  </a:spcBef>
                  <a:defRPr sz="3888"/>
                </a:pPr>
                <a:r>
                  <a:rPr lang="en-US" altLang="ko-KR" sz="2399" dirty="0"/>
                  <a:t>For </a:t>
                </a:r>
                <a14:m>
                  <m:oMath xmlns:m="http://schemas.openxmlformats.org/officeDocument/2006/math">
                    <m:r>
                      <a:rPr lang="en-US" altLang="ko-KR" sz="2399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ko-KR" sz="2399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399" i="1" dirty="0">
                        <a:latin typeface="Cambria Math" panose="02040503050406030204" pitchFamily="18" charset="0"/>
                      </a:rPr>
                      <m:t>𝑝𝑜𝑙𝑦</m:t>
                    </m:r>
                    <m:r>
                      <a:rPr lang="en-US" altLang="ko-KR" sz="2399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ko-KR" sz="2399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ko-KR" sz="2399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ko-KR" sz="2399" dirty="0"/>
                  <a:t>, solving appears to require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ko-KR" sz="2399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sz="2399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ko-KR" sz="2399">
                            <a:latin typeface="Cambria Math" panose="02040503050406030204" pitchFamily="18" charset="0"/>
                          </a:rPr>
                          <m:t>Ω</m:t>
                        </m:r>
                        <m:r>
                          <a:rPr lang="en-US" altLang="ko-KR" sz="2399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ko-KR" sz="2399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ko-KR" sz="2399" i="1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ko-KR" sz="2399" dirty="0"/>
                  <a:t> time</a:t>
                </a:r>
                <a:r>
                  <a:rPr lang="ko-KR" altLang="en-US" sz="2399" dirty="0"/>
                  <a:t> </a:t>
                </a:r>
                <a:r>
                  <a:rPr lang="en-US" altLang="ko-KR" sz="2399" dirty="0"/>
                  <a:t>(and space).</a:t>
                </a:r>
              </a:p>
              <a:p>
                <a:endParaRPr kumimoji="1" lang="en-US" altLang="ko-KR" sz="2400" dirty="0"/>
              </a:p>
            </p:txBody>
          </p:sp>
        </mc:Choice>
        <mc:Fallback xmlns="">
          <p:sp>
            <p:nvSpPr>
              <p:cNvPr id="8" name="내용 개체 틀 3">
                <a:extLst>
                  <a:ext uri="{FF2B5EF4-FFF2-40B4-BE49-F238E27FC236}">
                    <a16:creationId xmlns:a16="http://schemas.microsoft.com/office/drawing/2014/main" id="{0A67155F-F861-DCD1-3035-9346244435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379913"/>
                <a:ext cx="10515600" cy="4846320"/>
              </a:xfrm>
              <a:prstGeom prst="rect">
                <a:avLst/>
              </a:prstGeom>
              <a:blipFill>
                <a:blip r:embed="rId3"/>
                <a:stretch>
                  <a:fillRect l="-724" t="-2089" b="-365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붙여넣은 동영상.png" descr="붙여넣은 동영상.png">
            <a:extLst>
              <a:ext uri="{FF2B5EF4-FFF2-40B4-BE49-F238E27FC236}">
                <a16:creationId xmlns:a16="http://schemas.microsoft.com/office/drawing/2014/main" id="{50D5EF36-74C2-5219-F401-9DADE647B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7345" y="1321723"/>
            <a:ext cx="3226464" cy="31913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74AFB26-587A-DBFC-3EBE-8FC98841718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FC0CCBCF-941C-EF9B-D839-80406B3D7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Learning with error (LWE)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37367D86-D853-35B5-B4C6-F8D2C2CB4D4C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>
                <a:normAutofit/>
              </a:bodyPr>
              <a:lstStyle/>
              <a:p>
                <a:r>
                  <a:rPr kumimoji="1" lang="en-US" altLang="ko-KR" dirty="0"/>
                  <a:t>LWE instance: for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kumimoji="1" lang="en-US" altLang="ko-KR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←</m:t>
                    </m:r>
                    <m:sSubSup>
                      <m:sSub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</m:oMath>
                </a14:m>
                <a:r>
                  <a:rPr kumimoji="1" lang="en-US" altLang="ko-KR" dirty="0"/>
                  <a:t>,</a:t>
                </a:r>
              </a:p>
              <a:p>
                <a:pPr lvl="1"/>
                <a:endParaRPr kumimoji="1" lang="en-US" altLang="ko-K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kumimoji="1" lang="en-US" altLang="ko-KR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kumimoji="1" lang="en-US" altLang="ko-KR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ko-KR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kumimoji="1"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 × 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kumimoji="1" lang="en-US" altLang="ko-KR" dirty="0"/>
                  <a:t>,  with  </a:t>
                </a:r>
                <a14:m>
                  <m:oMath xmlns:m="http://schemas.openxmlformats.org/officeDocument/2006/math"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←</m:t>
                    </m:r>
                    <m:sSubSup>
                      <m:sSubSupPr>
                        <m:ctrlPr>
                          <a:rPr kumimoji="1"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kumimoji="1" lang="en-US" altLang="ko-KR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endParaRPr kumimoji="1" lang="en-US" altLang="ko-KR" dirty="0"/>
              </a:p>
              <a:p>
                <a:pPr lvl="1" algn="ctr"/>
                <a:endParaRPr kumimoji="1" lang="en-US" altLang="ko-KR" dirty="0"/>
              </a:p>
              <a:p>
                <a:pPr lvl="1"/>
                <a14:m>
                  <m:oMath xmlns:m="http://schemas.openxmlformats.org/officeDocument/2006/math">
                    <m:r>
                      <a:rPr kumimoji="1" lang="en-US" altLang="ko-KR" sz="24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kumimoji="1" lang="en-US" altLang="ko-KR" sz="2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ko-KR" sz="2400" dirty="0"/>
                  <a:t>is uniform, and </a:t>
                </a:r>
                <a14:m>
                  <m:oMath xmlns:m="http://schemas.openxmlformats.org/officeDocument/2006/math"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kumimoji="1" lang="en-US" altLang="ko-KR" sz="2400" b="1" dirty="0"/>
                  <a:t> </a:t>
                </a:r>
                <a:r>
                  <a:rPr kumimoji="1" lang="en-US" altLang="ko-KR" sz="2400" dirty="0"/>
                  <a:t>is from small discrete Gaussian distribution.</a:t>
                </a:r>
              </a:p>
              <a:p>
                <a:pPr lvl="1"/>
                <a:r>
                  <a:rPr kumimoji="1" lang="en-US" altLang="ko-KR" sz="2400" dirty="0"/>
                  <a:t>LWE ciphertext: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kumimoji="1" lang="en-US" altLang="ko-KR" sz="2400" b="1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kumimoji="1" lang="en-US" altLang="ko-KR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sz="2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kumimoji="1" lang="en-US" altLang="ko-KR" sz="2400" b="1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ko-KR" sz="24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kumimoji="1" lang="en-US" altLang="ko-KR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bSup>
                  </m:oMath>
                </a14:m>
                <a:r>
                  <a:rPr kumimoji="1" lang="en-US" altLang="ko-KR" sz="2400" dirty="0"/>
                  <a:t> for plaintext </a:t>
                </a:r>
                <a14:m>
                  <m:oMath xmlns:m="http://schemas.openxmlformats.org/officeDocument/2006/math"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endParaRPr kumimoji="1" lang="en-US" altLang="ko-KR" sz="2400" dirty="0"/>
              </a:p>
              <a:p>
                <a:pPr lvl="1"/>
                <a:endParaRPr kumimoji="1" lang="en-US" altLang="ko-KR" dirty="0"/>
              </a:p>
              <a:p>
                <a:r>
                  <a:rPr kumimoji="1" lang="en-US" altLang="ko-KR" dirty="0"/>
                  <a:t>Search LWE:</a:t>
                </a:r>
              </a:p>
              <a:p>
                <a:pPr marL="0" indent="0" algn="ctr">
                  <a:buNone/>
                </a:pPr>
                <a:r>
                  <a:rPr kumimoji="1" lang="en-US" altLang="ko-KR" dirty="0"/>
                  <a:t>Find </a:t>
                </a:r>
                <a14:m>
                  <m:oMath xmlns:m="http://schemas.openxmlformats.org/officeDocument/2006/math"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kumimoji="1"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</m:oMath>
                </a14:m>
                <a:r>
                  <a:rPr kumimoji="1" lang="en-US" altLang="ko-KR" b="1" dirty="0"/>
                  <a:t> </a:t>
                </a:r>
                <a:r>
                  <a:rPr kumimoji="1" lang="en-US" altLang="ko-KR" dirty="0"/>
                  <a:t>for a given number of LWE samples.</a:t>
                </a:r>
              </a:p>
              <a:p>
                <a:r>
                  <a:rPr kumimoji="1" lang="en-US" altLang="ko-KR" dirty="0"/>
                  <a:t>Decision LWE:</a:t>
                </a:r>
              </a:p>
              <a:p>
                <a:pPr marL="0" indent="0" algn="ctr">
                  <a:buNone/>
                </a:pPr>
                <a:r>
                  <a:rPr kumimoji="1" lang="en-US" altLang="ko-KR" dirty="0"/>
                  <a:t>Distinguish a distribution of LWE samples and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sSubSup>
                      <m:sSubSupPr>
                        <m:ctrlPr>
                          <a:rPr kumimoji="1" lang="en-US" altLang="ko-KR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ℤ</m:t>
                        </m:r>
                      </m:e>
                      <m:sub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  <m:sup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b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.</a:t>
                </a:r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37367D86-D853-35B5-B4C6-F8D2C2CB4D4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30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8944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004AF30-7B56-7C14-F591-574E04D6B1AF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79034EA5-5D39-47E7-EA5A-8584843E3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Hardness of LWE problem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43A4548F-1879-228C-2B61-7327FD46F314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kumimoji="1" lang="en-US" altLang="ko-KR" dirty="0"/>
                  <a:t>LWE is NP-hard problem with no efficient quantum algorithms.</a:t>
                </a:r>
              </a:p>
              <a:p>
                <a:r>
                  <a:rPr kumimoji="1" lang="en-US" altLang="ko-KR" dirty="0"/>
                  <a:t>Two main reductions for LWE:</a:t>
                </a:r>
              </a:p>
              <a:p>
                <a:pPr lvl="1"/>
                <a:endParaRPr kumimoji="1" lang="en-US" altLang="ko-KR" dirty="0"/>
              </a:p>
              <a:p>
                <a:pPr marL="0" indent="0" algn="ctr">
                  <a:buNone/>
                </a:pPr>
                <a:r>
                  <a:rPr kumimoji="1" lang="en-US" altLang="ko-KR" dirty="0"/>
                  <a:t>Worst-case </a:t>
                </a:r>
                <a14:m>
                  <m:oMath xmlns:m="http://schemas.openxmlformats.org/officeDocument/2006/math">
                    <m:r>
                      <a:rPr kumimoji="1" lang="en-US" altLang="ko-KR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kumimoji="1" lang="en-US" altLang="ko-KR" dirty="0"/>
                  <a:t>)-</a:t>
                </a:r>
                <a14:m>
                  <m:oMath xmlns:m="http://schemas.openxmlformats.org/officeDocument/2006/math"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𝑆𝐼𝑉𝑃</m:t>
                    </m:r>
                  </m:oMath>
                </a14:m>
                <a:r>
                  <a:rPr kumimoji="1" lang="en-US" altLang="ko-KR" dirty="0"/>
                  <a:t> ≤ Search LWE ≤ decision LWE</a:t>
                </a:r>
              </a:p>
              <a:p>
                <a:pPr lvl="1"/>
                <a:endParaRPr kumimoji="1" lang="en-US" altLang="ko-KR" dirty="0"/>
              </a:p>
              <a:p>
                <a:r>
                  <a:rPr kumimoji="1" lang="en-US" altLang="ko-KR" dirty="0"/>
                  <a:t>If you can distinguish LWE samples, then you can find the secret </a:t>
                </a:r>
                <a14:m>
                  <m:oMath xmlns:m="http://schemas.openxmlformats.org/officeDocument/2006/math"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kumimoji="1" lang="en-US" altLang="ko-KR" b="1" dirty="0"/>
                  <a:t>.</a:t>
                </a:r>
              </a:p>
              <a:p>
                <a:r>
                  <a:rPr kumimoji="1" lang="en-US" altLang="ko-KR" dirty="0"/>
                  <a:t>If you can find </a:t>
                </a:r>
                <a14:m>
                  <m:oMath xmlns:m="http://schemas.openxmlformats.org/officeDocument/2006/math">
                    <m:r>
                      <a:rPr kumimoji="1" lang="en-US" altLang="ko-KR" b="1" i="1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kumimoji="1" lang="en-US" altLang="ko-KR" dirty="0"/>
                  <a:t>, then you can solve SVP for any</a:t>
                </a:r>
                <a:r>
                  <a:rPr kumimoji="1" lang="ko-KR" alt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ko-KR" b="0" i="0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kumimoji="1" lang="en-US" altLang="ko-KR" dirty="0"/>
                  <a:t>.</a:t>
                </a:r>
              </a:p>
              <a:p>
                <a:endParaRPr kumimoji="1" lang="en-US" altLang="ko-KR" dirty="0"/>
              </a:p>
              <a:p>
                <a:r>
                  <a:rPr kumimoji="1" lang="en-US" altLang="ko-KR" dirty="0"/>
                  <a:t>LWE-based crypto is IND-CPA secure:</a:t>
                </a:r>
              </a:p>
              <a:p>
                <a:pPr lvl="1"/>
                <a:endParaRPr kumimoji="1" lang="en-US" altLang="ko-KR" dirty="0"/>
              </a:p>
              <a:p>
                <a:pPr marL="0" indent="0" algn="ctr">
                  <a:buNone/>
                </a:pPr>
                <a:r>
                  <a:rPr kumimoji="1" lang="en-US" altLang="ko-KR" dirty="0"/>
                  <a:t>Given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kumimoji="1" lang="en-US" altLang="ko-KR" dirty="0"/>
                  <a:t> and LWE ciphertext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ko-K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⟨"/>
                            <m:endChr m:val="⟩"/>
                            <m:ctrlPr>
                              <a:rPr kumimoji="1" lang="en-US" altLang="ko-KR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kumimoji="1" lang="en-US" altLang="ko-KR" b="1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kumimoji="1" lang="en-US" altLang="ko-KR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</m:d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kumimoji="1"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kumimoji="1" lang="en-US" altLang="ko-KR" b="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kumimoji="1" lang="en-US" altLang="ko-KR" dirty="0"/>
                  <a:t>, </a:t>
                </a:r>
              </a:p>
              <a:p>
                <a:pPr marL="0" indent="0" algn="ctr">
                  <a:buNone/>
                </a:pPr>
                <a:r>
                  <a:rPr kumimoji="1" lang="en-US" altLang="ko-KR" dirty="0"/>
                  <a:t>it is hard to determine whether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kumimoji="1" lang="en-US" altLang="ko-KR" dirty="0"/>
                  <a:t> or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kumimoji="1" lang="en-US" altLang="ko-KR" dirty="0"/>
                  <a:t>.</a:t>
                </a:r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43A4548F-1879-228C-2B61-7327FD46F3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208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0933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98E2119-6F63-F856-C71D-5726A23A441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6F26F2FE-77B4-B626-D1C6-F8374B7D3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Ring learning with error (RLWE)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1C211BFB-8F0C-5B71-552D-4A1F7DEE74B2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ko-KR" dirty="0"/>
                  <a:t>Let </a:t>
                </a:r>
                <a14:m>
                  <m:oMath xmlns:m="http://schemas.openxmlformats.org/officeDocument/2006/math">
                    <m:r>
                      <a:rPr lang="en-US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ℤ</m:t>
                    </m:r>
                    <m:r>
                      <a:rPr lang="en-US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]/(</m:t>
                    </m:r>
                    <m:sSup>
                      <m:sSupPr>
                        <m:ctrlPr>
                          <a:rPr lang="ar-AE" altLang="ko-K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ar-AE" altLang="ko-K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en-US" altLang="ko-KR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ar-AE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ar-AE" altLang="ko-KR" dirty="0"/>
                  <a:t> </a:t>
                </a:r>
                <a:r>
                  <a:rPr lang="en-US" altLang="ko-KR" dirty="0"/>
                  <a:t>for a power-of-two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ko-KR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ko-K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ko-K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ar-AE" altLang="ko-KR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ar-AE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ar-AE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ar-AE" altLang="ko-KR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𝑞𝑅</m:t>
                    </m:r>
                  </m:oMath>
                </a14:m>
                <a:r>
                  <a:rPr kumimoji="1" lang="en-US" altLang="ko-KR" dirty="0"/>
                  <a:t>.</a:t>
                </a:r>
              </a:p>
              <a:p>
                <a:pPr lvl="1"/>
                <a:r>
                  <a:rPr lang="en-US" altLang="ko-KR" sz="2400" dirty="0"/>
                  <a:t>Elements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ar-AE" altLang="ko-KR" sz="2400" dirty="0"/>
                  <a:t> </a:t>
                </a:r>
                <a:r>
                  <a:rPr lang="en-US" altLang="ko-KR" sz="2400" dirty="0"/>
                  <a:t>are degree </a:t>
                </a:r>
                <a14:m>
                  <m:oMath xmlns:m="http://schemas.openxmlformats.org/officeDocument/2006/math">
                    <m:r>
                      <a:rPr lang="en-US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ko-KR" sz="2400" b="0" i="1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altLang="ko-KR" sz="2400" dirty="0"/>
                  <a:t> polynomials with mod-</a:t>
                </a:r>
                <a14:m>
                  <m:oMath xmlns:m="http://schemas.openxmlformats.org/officeDocument/2006/math">
                    <m:r>
                      <a:rPr lang="en-US" altLang="ko-KR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altLang="ko-KR" sz="2400" dirty="0"/>
                  <a:t> coefficients.</a:t>
                </a:r>
              </a:p>
              <a:p>
                <a:pPr lvl="1"/>
                <a:r>
                  <a:rPr lang="en-US" altLang="ko-KR" sz="2400" dirty="0"/>
                  <a:t>Operations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ar-AE" altLang="ko-KR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lang="ar-AE" altLang="ko-KR" sz="2400" dirty="0"/>
                  <a:t> </a:t>
                </a:r>
                <a:r>
                  <a:rPr lang="en-US" altLang="ko-KR" sz="2400" dirty="0"/>
                  <a:t>are efficient using FFT-like algorithms (NTT).</a:t>
                </a:r>
              </a:p>
              <a:p>
                <a:pPr lvl="1"/>
                <a:endParaRPr lang="en-US" altLang="ko-KR" sz="2400" dirty="0"/>
              </a:p>
              <a:p>
                <a:r>
                  <a:rPr lang="en-US" altLang="ko-KR" dirty="0"/>
                  <a:t>RLWE sample: for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altLang="ko-KR" dirty="0"/>
                  <a:t>,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)∈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kumimoji="1" lang="en-US" altLang="ko-KR" i="1">
                        <a:latin typeface="Cambria Math" panose="02040503050406030204" pitchFamily="18" charset="0"/>
                      </a:rPr>
                      <m:t> ×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r>
                  <a:rPr kumimoji="1" lang="en-US" altLang="ko-KR" dirty="0"/>
                  <a:t>,  with 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ko-KR" b="0" i="1">
                        <a:latin typeface="Cambria Math" panose="02040503050406030204" pitchFamily="18" charset="0"/>
                      </a:rPr>
                      <m:t>←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kumimoji="1" lang="en-US" altLang="ko-KR" b="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dirty="0"/>
                  <a:t> and </a:t>
                </a:r>
                <a14:m>
                  <m:oMath xmlns:m="http://schemas.openxmlformats.org/officeDocument/2006/math">
                    <m:r>
                      <a:rPr kumimoji="1" lang="en-US" altLang="ko-KR" b="0" i="1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altLang="ko-KR" dirty="0"/>
                  <a:t> is small.</a:t>
                </a:r>
                <a:endParaRPr kumimoji="1" lang="en-US" altLang="ko-KR" dirty="0"/>
              </a:p>
              <a:p>
                <a:pPr lvl="1"/>
                <a:r>
                  <a:rPr kumimoji="1" lang="en-US" altLang="ko-KR" sz="2400" dirty="0"/>
                  <a:t>RLWE ciphertext </a:t>
                </a:r>
                <a14:m>
                  <m:oMath xmlns:m="http://schemas.openxmlformats.org/officeDocument/2006/math"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⋅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kumimoji="1" lang="en-US" altLang="ko-KR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sz="2400" dirty="0"/>
                  <a:t> encrypts polynomial </a:t>
                </a:r>
                <a14:m>
                  <m:oMath xmlns:m="http://schemas.openxmlformats.org/officeDocument/2006/math"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sz="2400" dirty="0"/>
                  <a:t>, supporting Single Instruction Multiple Data (SIMD).</a:t>
                </a:r>
              </a:p>
              <a:p>
                <a:endParaRPr kumimoji="1" lang="en-US" altLang="ko-KR" dirty="0"/>
              </a:p>
              <a:p>
                <a:r>
                  <a:rPr kumimoji="1" lang="en-US" altLang="ko-KR" dirty="0"/>
                  <a:t>LWE-based: DM/CGGI scheme, for latency.</a:t>
                </a:r>
              </a:p>
              <a:p>
                <a:r>
                  <a:rPr kumimoji="1" lang="en-US" altLang="ko-KR" dirty="0"/>
                  <a:t>RLWE-based: BGV, BFV, </a:t>
                </a:r>
                <a:r>
                  <a:rPr kumimoji="1" lang="en-US" altLang="ko-KR" b="1" dirty="0">
                    <a:solidFill>
                      <a:srgbClr val="0070C0"/>
                    </a:solidFill>
                  </a:rPr>
                  <a:t>CKKS</a:t>
                </a:r>
                <a:r>
                  <a:rPr kumimoji="1" lang="en-US" altLang="ko-KR" dirty="0"/>
                  <a:t> scheme, for high-throughput.</a:t>
                </a:r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1C211BFB-8F0C-5B71-552D-4A1F7DEE74B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567" b="-26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171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AE99C5E-B4D9-F762-D8E1-A0A33B67B051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2B3602D9-F41E-DB9C-4FDB-45A1EB461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The CKKS FHE scheme</a:t>
            </a:r>
            <a:endParaRPr kumimoji="1"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1542C9F-E73C-B2AC-E7F8-C1D5C5246BA6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r>
              <a:rPr kumimoji="1" lang="en-US" altLang="ko-KR" dirty="0"/>
              <a:t>CKKS scheme is 4</a:t>
            </a:r>
            <a:r>
              <a:rPr kumimoji="1" lang="en-US" altLang="ko-KR" baseline="30000" dirty="0"/>
              <a:t>th</a:t>
            </a:r>
            <a:r>
              <a:rPr kumimoji="1" lang="en-US" altLang="ko-KR" dirty="0"/>
              <a:t> generation FHE scheme proposed by Cheon-Kim-Kim-Song [CKKS17].</a:t>
            </a:r>
          </a:p>
          <a:p>
            <a:endParaRPr kumimoji="1" lang="en-US" altLang="ko-KR" dirty="0"/>
          </a:p>
          <a:p>
            <a:r>
              <a:rPr lang="en-US" altLang="ko-KR" dirty="0"/>
              <a:t>CKKS supports approximate computations on real/complex numbers. </a:t>
            </a:r>
          </a:p>
          <a:p>
            <a:endParaRPr kumimoji="1" lang="en-US" altLang="ko-KR" dirty="0"/>
          </a:p>
          <a:p>
            <a:r>
              <a:rPr kumimoji="1" lang="en-US" altLang="ko-KR" dirty="0"/>
              <a:t>CKKS is appropriate for machine learning and AI </a:t>
            </a:r>
            <a:r>
              <a:rPr lang="ko-KR" altLang="ko-KR" dirty="0" err="1"/>
              <a:t>while</a:t>
            </a:r>
            <a:r>
              <a:rPr lang="ko-KR" altLang="ko-KR" dirty="0"/>
              <a:t> </a:t>
            </a:r>
            <a:r>
              <a:rPr lang="ko-KR" altLang="ko-KR" dirty="0" err="1"/>
              <a:t>preserving</a:t>
            </a:r>
            <a:r>
              <a:rPr lang="ko-KR" altLang="ko-KR" dirty="0"/>
              <a:t> </a:t>
            </a:r>
            <a:r>
              <a:rPr lang="ko-KR" altLang="ko-KR" dirty="0" err="1"/>
              <a:t>data</a:t>
            </a:r>
            <a:r>
              <a:rPr lang="ko-KR" altLang="ko-KR" dirty="0"/>
              <a:t> </a:t>
            </a:r>
            <a:r>
              <a:rPr lang="ko-KR" altLang="ko-KR" dirty="0" err="1"/>
              <a:t>confidentiality</a:t>
            </a:r>
            <a:r>
              <a:rPr lang="ko-KR" altLang="ko-KR" dirty="0"/>
              <a:t>.</a:t>
            </a:r>
            <a:endParaRPr lang="en-US" altLang="ko-KR" dirty="0"/>
          </a:p>
          <a:p>
            <a:endParaRPr kumimoji="1" lang="en-US" altLang="ko-KR" dirty="0"/>
          </a:p>
          <a:p>
            <a:endParaRPr kumimoji="1" lang="en-US" altLang="ko-KR" dirty="0"/>
          </a:p>
          <a:p>
            <a:endParaRPr kumimoji="1" lang="en-US" altLang="ko-KR" dirty="0"/>
          </a:p>
          <a:p>
            <a:endParaRPr kumimoji="1" lang="ko-KR" altLang="en-US" dirty="0"/>
          </a:p>
        </p:txBody>
      </p:sp>
      <p:grpSp>
        <p:nvGrpSpPr>
          <p:cNvPr id="30" name="CKKS process figure"/>
          <p:cNvGrpSpPr/>
          <p:nvPr/>
        </p:nvGrpSpPr>
        <p:grpSpPr>
          <a:xfrm>
            <a:off x="2062739" y="4899072"/>
            <a:ext cx="8106400" cy="995000"/>
            <a:chOff x="1840000" y="4525000"/>
            <a:chExt cx="8106400" cy="995000"/>
          </a:xfrm>
        </p:grpSpPr>
        <p:sp>
          <p:nvSpPr>
            <p:cNvPr id="31" name="Message box"/>
            <p:cNvSpPr/>
            <p:nvPr/>
          </p:nvSpPr>
          <p:spPr>
            <a:xfrm>
              <a:off x="1840000" y="4530000"/>
              <a:ext cx="1828800" cy="9144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6B6966"/>
              </a:solidFill>
            </a:ln>
          </p:spPr>
          <p:txBody>
            <a:bodyPr rtlCol="0" anchor="ctr">
              <a:spAutoFit/>
            </a:bodyPr>
            <a:lstStyle/>
            <a:p>
              <a:pPr algn="ctr"/>
              <a:r>
                <a:rPr lang="en-US" sz="2420" dirty="0">
                  <a:solidFill>
                    <a:srgbClr val="111111"/>
                  </a:solidFill>
                </a:rPr>
                <a:t>Message</a:t>
              </a:r>
            </a:p>
          </p:txBody>
        </p:sp>
        <p:sp>
          <p:nvSpPr>
            <p:cNvPr id="32" name="Plaintext box"/>
            <p:cNvSpPr/>
            <p:nvPr/>
          </p:nvSpPr>
          <p:spPr>
            <a:xfrm>
              <a:off x="4978800" y="4530000"/>
              <a:ext cx="1828800" cy="91440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>
              <a:solidFill>
                <a:srgbClr val="6B6966"/>
              </a:solidFill>
            </a:ln>
          </p:spPr>
          <p:txBody>
            <a:bodyPr rtlCol="0" anchor="ctr">
              <a:spAutoFit/>
            </a:bodyPr>
            <a:lstStyle/>
            <a:p>
              <a:pPr algn="ctr"/>
              <a:r>
                <a:rPr lang="en-US" sz="2420" dirty="0">
                  <a:solidFill>
                    <a:srgbClr val="111111"/>
                  </a:solidFill>
                </a:rPr>
                <a:t>Plaintext</a:t>
              </a:r>
            </a:p>
          </p:txBody>
        </p:sp>
        <p:sp>
          <p:nvSpPr>
            <p:cNvPr id="33" name="Ciphertext box"/>
            <p:cNvSpPr/>
            <p:nvPr/>
          </p:nvSpPr>
          <p:spPr>
            <a:xfrm>
              <a:off x="8117600" y="4530000"/>
              <a:ext cx="1828800" cy="914400"/>
            </a:xfrm>
            <a:prstGeom prst="roundRect">
              <a:avLst/>
            </a:prstGeom>
            <a:solidFill>
              <a:srgbClr val="FFF8F4"/>
            </a:solidFill>
            <a:ln w="19050">
              <a:solidFill>
                <a:srgbClr val="6B6966"/>
              </a:solidFill>
            </a:ln>
          </p:spPr>
          <p:txBody>
            <a:bodyPr rtlCol="0" anchor="ctr">
              <a:spAutoFit/>
            </a:bodyPr>
            <a:lstStyle/>
            <a:p>
              <a:pPr algn="ctr"/>
              <a:r>
                <a:rPr lang="en-US" sz="2420" dirty="0">
                  <a:solidFill>
                    <a:srgbClr val="111111"/>
                  </a:solidFill>
                </a:rPr>
                <a:t>Ciphertext</a:t>
              </a:r>
            </a:p>
          </p:txBody>
        </p:sp>
        <p:sp>
          <p:nvSpPr>
            <p:cNvPr id="34" name="Encode label"/>
            <p:cNvSpPr txBox="1"/>
            <p:nvPr/>
          </p:nvSpPr>
          <p:spPr>
            <a:xfrm>
              <a:off x="3683800" y="4525000"/>
              <a:ext cx="1280000" cy="260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650" dirty="0">
                  <a:solidFill>
                    <a:srgbClr val="1F1F1F"/>
                  </a:solidFill>
                </a:rPr>
                <a:t>Encode</a:t>
              </a:r>
            </a:p>
          </p:txBody>
        </p:sp>
        <p:cxnSp>
          <p:nvCxnSpPr>
            <p:cNvPr id="35" name="Encode arrow"/>
            <p:cNvCxnSpPr>
              <a:cxnSpLocks/>
            </p:cNvCxnSpPr>
            <p:nvPr/>
          </p:nvCxnSpPr>
          <p:spPr>
            <a:xfrm>
              <a:off x="3833800" y="4860000"/>
              <a:ext cx="980000" cy="0"/>
            </a:xfrm>
            <a:prstGeom prst="straightConnector1">
              <a:avLst/>
            </a:prstGeom>
            <a:ln w="15240">
              <a:solidFill>
                <a:srgbClr val="2A2A2A"/>
              </a:solidFill>
              <a:tailEnd type="triangle"/>
            </a:ln>
          </p:spPr>
        </p:cxnSp>
        <p:cxnSp>
          <p:nvCxnSpPr>
            <p:cNvPr id="36" name="Decode arrow"/>
            <p:cNvCxnSpPr>
              <a:cxnSpLocks/>
            </p:cNvCxnSpPr>
            <p:nvPr/>
          </p:nvCxnSpPr>
          <p:spPr>
            <a:xfrm flipH="1">
              <a:off x="3833800" y="5165000"/>
              <a:ext cx="980000" cy="0"/>
            </a:xfrm>
            <a:prstGeom prst="straightConnector1">
              <a:avLst/>
            </a:prstGeom>
            <a:ln w="15240">
              <a:solidFill>
                <a:srgbClr val="2A2A2A"/>
              </a:solidFill>
              <a:tailEnd type="triangle"/>
            </a:ln>
          </p:spPr>
        </p:cxnSp>
        <p:sp>
          <p:nvSpPr>
            <p:cNvPr id="37" name="Decode label"/>
            <p:cNvSpPr txBox="1"/>
            <p:nvPr/>
          </p:nvSpPr>
          <p:spPr>
            <a:xfrm>
              <a:off x="3683800" y="5260000"/>
              <a:ext cx="1280000" cy="260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650">
                  <a:solidFill>
                    <a:srgbClr val="1F1F1F"/>
                  </a:solidFill>
                </a:rPr>
                <a:t>Decode</a:t>
              </a:r>
            </a:p>
          </p:txBody>
        </p:sp>
        <p:sp>
          <p:nvSpPr>
            <p:cNvPr id="38" name="Encrypt label"/>
            <p:cNvSpPr txBox="1"/>
            <p:nvPr/>
          </p:nvSpPr>
          <p:spPr>
            <a:xfrm>
              <a:off x="6822600" y="4525000"/>
              <a:ext cx="1280000" cy="260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650">
                  <a:solidFill>
                    <a:srgbClr val="1F1F1F"/>
                  </a:solidFill>
                </a:rPr>
                <a:t>Encrypt</a:t>
              </a:r>
            </a:p>
          </p:txBody>
        </p:sp>
        <p:cxnSp>
          <p:nvCxnSpPr>
            <p:cNvPr id="39" name="Encrypt arrow"/>
            <p:cNvCxnSpPr>
              <a:cxnSpLocks/>
            </p:cNvCxnSpPr>
            <p:nvPr/>
          </p:nvCxnSpPr>
          <p:spPr>
            <a:xfrm>
              <a:off x="6972600" y="4860000"/>
              <a:ext cx="980000" cy="0"/>
            </a:xfrm>
            <a:prstGeom prst="straightConnector1">
              <a:avLst/>
            </a:prstGeom>
            <a:ln w="15240">
              <a:solidFill>
                <a:srgbClr val="2A2A2A"/>
              </a:solidFill>
              <a:tailEnd type="triangle"/>
            </a:ln>
          </p:spPr>
        </p:cxnSp>
        <p:cxnSp>
          <p:nvCxnSpPr>
            <p:cNvPr id="40" name="Decrypt arrow"/>
            <p:cNvCxnSpPr>
              <a:cxnSpLocks/>
            </p:cNvCxnSpPr>
            <p:nvPr/>
          </p:nvCxnSpPr>
          <p:spPr>
            <a:xfrm flipH="1">
              <a:off x="6972600" y="5165000"/>
              <a:ext cx="980000" cy="0"/>
            </a:xfrm>
            <a:prstGeom prst="straightConnector1">
              <a:avLst/>
            </a:prstGeom>
            <a:ln w="15240">
              <a:solidFill>
                <a:srgbClr val="2A2A2A"/>
              </a:solidFill>
              <a:tailEnd type="triangle"/>
            </a:ln>
          </p:spPr>
        </p:cxnSp>
        <p:sp>
          <p:nvSpPr>
            <p:cNvPr id="41" name="Decrypt label"/>
            <p:cNvSpPr txBox="1"/>
            <p:nvPr/>
          </p:nvSpPr>
          <p:spPr>
            <a:xfrm>
              <a:off x="6822600" y="5260000"/>
              <a:ext cx="1280000" cy="2600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en-US" sz="1650">
                  <a:solidFill>
                    <a:srgbClr val="1F1F1F"/>
                  </a:solidFill>
                </a:rPr>
                <a:t>Decrypt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2179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5F57D3F-6638-EFD6-FCA0-4167BF3F0B5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99CF6870-76B0-4061-AF37-0E1566E6B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ko-KR" dirty="0"/>
              <a:t>Encoding/Decoding</a:t>
            </a:r>
            <a:endParaRPr kumimoji="1"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3606A191-D764-562A-423B-968AAEF08FD2}"/>
                  </a:ext>
                </a:extLst>
              </p:cNvPr>
              <p:cNvSpPr>
                <a:spLocks noGrp="1"/>
              </p:cNvSpPr>
              <p:nvPr>
                <p:ph sz="quarter" idx="16"/>
              </p:nvPr>
            </p:nvSpPr>
            <p:spPr/>
            <p:txBody>
              <a:bodyPr/>
              <a:lstStyle/>
              <a:p>
                <a:r>
                  <a:rPr kumimoji="1" lang="en-US" altLang="ko-KR" dirty="0"/>
                  <a:t>There is an isomorphism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ℝ</m:t>
                    </m:r>
                    <m:d>
                      <m:dPr>
                        <m:begChr m:val="["/>
                        <m:endChr m:val="]"/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/(</m:t>
                    </m:r>
                    <m:sSup>
                      <m:sSup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kumimoji="1" lang="en-US" altLang="ko-KR" dirty="0"/>
                  <a:t> </a:t>
                </a:r>
                <a14:m>
                  <m:oMath xmlns:m="http://schemas.openxmlformats.org/officeDocument/2006/math"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kumimoji="1" lang="en-US" altLang="ko-K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/2</m:t>
                        </m:r>
                      </m:sup>
                    </m:sSup>
                  </m:oMath>
                </a14:m>
                <a:endParaRPr kumimoji="1" lang="en-US" altLang="ko-KR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↦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  <m:d>
                          <m:dPr>
                            <m:ctrlPr>
                              <a:rPr kumimoji="1"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𝜁</m:t>
                                </m:r>
                              </m:e>
                              <m:sup>
                                <m:sSup>
                                  <m:sSupPr>
                                    <m:ctrlPr>
                                      <a:rPr kumimoji="1"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kumimoji="1" lang="en-US" altLang="ko-KR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p>
                                </m:sSup>
                              </m:sup>
                            </m:sSup>
                          </m:e>
                        </m:d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  <m:d>
                          <m:dPr>
                            <m:ctrlPr>
                              <a:rPr kumimoji="1" lang="en-US" altLang="ko-K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𝜁</m:t>
                                </m:r>
                              </m:e>
                              <m:sup>
                                <m:sSup>
                                  <m:sSupPr>
                                    <m:ctrlPr>
                                      <a:rPr kumimoji="1" lang="en-US" altLang="ko-KR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ko-KR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  <m:sup>
                                    <m:r>
                                      <a:rPr kumimoji="1" lang="en-US" altLang="ko-KR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p>
                                </m:sSup>
                              </m:sup>
                            </m:sSup>
                          </m:e>
                        </m:d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kumimoji="1" lang="en-US" altLang="ko-KR" i="1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kumimoji="1" lang="en-US" altLang="ko-K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i="1">
                                <a:latin typeface="Cambria Math" panose="02040503050406030204" pitchFamily="18" charset="0"/>
                              </a:rPr>
                              <m:t>𝜁</m:t>
                            </m:r>
                          </m:e>
                          <m:sup>
                            <m:sSup>
                              <m:sSupPr>
                                <m:ctrlP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sup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  <m:r>
                                  <a:rPr kumimoji="1" lang="en-US" altLang="ko-KR" i="1">
                                    <a:latin typeface="Cambria Math" panose="02040503050406030204" pitchFamily="18" charset="0"/>
                                  </a:rPr>
                                  <m:t>/2−1</m:t>
                                </m:r>
                              </m:sup>
                            </m:sSup>
                          </m:sup>
                        </m:sSup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kumimoji="1" lang="en-US" altLang="ko-KR" dirty="0"/>
                  <a:t>,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𝜁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ko-KR" sz="2400" b="0" i="0" smtClean="0">
                        <a:latin typeface="Cambria Math" panose="02040503050406030204" pitchFamily="18" charset="0"/>
                      </a:rPr>
                      <m:t>exp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⁡(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kumimoji="1" lang="en-US" altLang="ko-KR" sz="2400" b="0" i="1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kumimoji="1" lang="en-US" altLang="ko-KR" sz="24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ko-KR" sz="2400" dirty="0"/>
                  <a:t> is 2N-th primitive root of unity.</a:t>
                </a:r>
              </a:p>
              <a:p>
                <a:pPr lvl="1"/>
                <a:endParaRPr kumimoji="1" lang="en-US" altLang="ko-KR" sz="2400" dirty="0"/>
              </a:p>
              <a:p>
                <a:r>
                  <a:rPr kumimoji="1" lang="en-US" altLang="ko-KR" dirty="0"/>
                  <a:t>Encode: For </a:t>
                </a:r>
                <a14:m>
                  <m:oMath xmlns:m="http://schemas.openxmlformats.org/officeDocument/2006/math">
                    <m:r>
                      <a:rPr kumimoji="1" lang="en-US" altLang="ko-KR" b="1" i="1" smtClean="0">
                        <a:latin typeface="Cambria Math" panose="02040503050406030204" pitchFamily="18" charset="0"/>
                      </a:rPr>
                      <m:t>𝒛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kumimoji="1" lang="en-US" altLang="ko-K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i="1" dirty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kumimoji="1" lang="en-US" altLang="ko-KR" i="1" dirty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ko-KR" i="1" dirty="0">
                            <a:latin typeface="Cambria Math" panose="02040503050406030204" pitchFamily="18" charset="0"/>
                          </a:rPr>
                          <m:t>/2</m:t>
                        </m:r>
                      </m:sup>
                    </m:sSup>
                  </m:oMath>
                </a14:m>
                <a:r>
                  <a:rPr kumimoji="1" lang="en-US" altLang="ko-KR" dirty="0"/>
                  <a:t>,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𝐸𝑐𝑑</m:t>
                    </m:r>
                    <m:d>
                      <m:dPr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⌊"/>
                        <m:endChr m:val="⌉"/>
                        <m:ctrlP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kumimoji="1" lang="en-US" altLang="ko-KR" b="0" i="0" smtClean="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kumimoji="1" lang="en-US" altLang="ko-KR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  <m:sup>
                            <m: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ko-K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ko-KR" b="1" i="1" smtClean="0">
                                <a:latin typeface="Cambria Math" panose="02040503050406030204" pitchFamily="18" charset="0"/>
                              </a:rPr>
                              <m:t>𝒛</m:t>
                            </m:r>
                          </m:e>
                        </m:d>
                      </m:e>
                    </m:d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kumimoji="1" lang="en-US" altLang="ko-KR" dirty="0"/>
                  <a:t>.</a:t>
                </a:r>
              </a:p>
              <a:p>
                <a:r>
                  <a:rPr kumimoji="1" lang="en-US" altLang="ko-KR" dirty="0"/>
                  <a:t>Decode: For </a:t>
                </a:r>
                <a14:m>
                  <m:oMath xmlns:m="http://schemas.openxmlformats.org/officeDocument/2006/math"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kumimoji="1" lang="en-US" altLang="ko-KR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kumimoji="1" lang="en-US" altLang="ko-KR" dirty="0"/>
                  <a:t>    </a:t>
                </a:r>
                <a14:m>
                  <m:oMath xmlns:m="http://schemas.openxmlformats.org/officeDocument/2006/math"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𝐷𝑐𝑑</m:t>
                    </m:r>
                    <m:d>
                      <m:dPr>
                        <m:ctrlP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ko-KR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)/</m:t>
                    </m:r>
                    <m:r>
                      <m:rPr>
                        <m:sty m:val="p"/>
                      </m:rPr>
                      <a:rPr kumimoji="1" lang="en-US" altLang="ko-KR" b="0" i="0" dirty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kumimoji="1" lang="en-US" altLang="ko-KR" dirty="0"/>
                  <a:t> </a:t>
                </a:r>
                <a14:m>
                  <m:oMath xmlns:m="http://schemas.openxmlformats.org/officeDocument/2006/math">
                    <m:r>
                      <a:rPr kumimoji="1" lang="en-US" altLang="ko-KR" b="0" i="1" dirty="0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kumimoji="1" lang="en-US" altLang="ko-K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ko-KR" i="1" dirty="0">
                            <a:latin typeface="Cambria Math" panose="02040503050406030204" pitchFamily="18" charset="0"/>
                          </a:rPr>
                          <m:t>ℂ</m:t>
                        </m:r>
                      </m:e>
                      <m:sup>
                        <m:r>
                          <a:rPr kumimoji="1" lang="en-US" altLang="ko-KR" i="1" dirty="0">
                            <a:latin typeface="Cambria Math" panose="02040503050406030204" pitchFamily="18" charset="0"/>
                          </a:rPr>
                          <m:t>𝑁</m:t>
                        </m:r>
                        <m:r>
                          <a:rPr kumimoji="1" lang="en-US" altLang="ko-KR" i="1" dirty="0">
                            <a:latin typeface="Cambria Math" panose="02040503050406030204" pitchFamily="18" charset="0"/>
                          </a:rPr>
                          <m:t>/2</m:t>
                        </m:r>
                      </m:sup>
                    </m:sSup>
                  </m:oMath>
                </a14:m>
                <a:r>
                  <a:rPr kumimoji="1" lang="en-US" altLang="ko-KR" dirty="0"/>
                  <a:t>.</a:t>
                </a:r>
              </a:p>
              <a:p>
                <a:pPr lvl="1"/>
                <a:endParaRPr kumimoji="1" lang="en-US" altLang="ko-K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1" lang="el-GR" altLang="ko-KR" i="1" dirty="0" smtClean="0">
                          <a:latin typeface="Cambria Math" panose="02040503050406030204" pitchFamily="18" charset="0"/>
                        </a:rPr>
                        <m:t>𝐸𝑐𝑑</m:t>
                      </m:r>
                      <m:d>
                        <m:dPr>
                          <m:ctrlPr>
                            <a:rPr kumimoji="1" lang="el-GR" altLang="ko-KR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l-GR" altLang="ko-KR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l-GR" altLang="ko-KR" i="1" dirty="0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l-GR" altLang="ko-KR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kumimoji="1" lang="el-GR" altLang="ko-KR" i="1" dirty="0" smtClean="0">
                              <a:latin typeface="Cambria Math" panose="02040503050406030204" pitchFamily="18" charset="0"/>
                            </a:rPr>
                            <m:t>⊙</m:t>
                          </m:r>
                          <m:sSub>
                            <m:sSubPr>
                              <m:ctrlPr>
                                <a:rPr kumimoji="1" lang="el-GR" altLang="ko-KR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l-GR" altLang="ko-KR" i="1" dirty="0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l-GR" altLang="ko-KR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kumimoji="1" lang="el-GR" altLang="ko-KR" i="1" dirty="0" smtClean="0"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kumimoji="1" lang="el-GR" altLang="ko-KR" i="1" dirty="0">
                          <a:latin typeface="Cambria Math" panose="02040503050406030204" pitchFamily="18" charset="0"/>
                        </a:rPr>
                        <m:t>𝐸𝑐𝑑</m:t>
                      </m:r>
                      <m:d>
                        <m:dPr>
                          <m:ctrlPr>
                            <a:rPr kumimoji="1" lang="el-GR" altLang="ko-KR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l-GR" altLang="ko-K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l-GR" altLang="ko-KR" i="1" dirty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l-GR" altLang="ko-KR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kumimoji="1" lang="el-GR" altLang="ko-KR" i="1" dirty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kumimoji="1" lang="el-GR" altLang="ko-KR" i="1" dirty="0">
                          <a:latin typeface="Cambria Math" panose="02040503050406030204" pitchFamily="18" charset="0"/>
                        </a:rPr>
                        <m:t>𝐸𝑐𝑑</m:t>
                      </m:r>
                      <m:d>
                        <m:dPr>
                          <m:ctrlPr>
                            <a:rPr kumimoji="1" lang="el-GR" altLang="ko-KR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l-GR" altLang="ko-KR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l-GR" altLang="ko-KR" i="1" dirty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l-GR" altLang="ko-KR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kumimoji="1" lang="en-US" altLang="ko-KR" b="0" i="1" dirty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kumimoji="1" lang="en-US" altLang="ko-KR" b="0" i="0" dirty="0" smtClean="0">
                          <a:latin typeface="Cambria Math" panose="02040503050406030204" pitchFamily="18" charset="0"/>
                        </a:rPr>
                        <m:t>Δ</m:t>
                      </m:r>
                    </m:oMath>
                  </m:oMathPara>
                </a14:m>
                <a:endParaRPr kumimoji="1" lang="en-US" altLang="ko-KR" dirty="0"/>
              </a:p>
              <a:p>
                <a:endParaRPr kumimoji="1" lang="en-US" altLang="ko-KR" dirty="0"/>
              </a:p>
              <a:p>
                <a:pPr lvl="1"/>
                <a:endParaRPr kumimoji="1" lang="ko-KR" altLang="en-US" dirty="0"/>
              </a:p>
            </p:txBody>
          </p:sp>
        </mc:Choice>
        <mc:Fallback xmlns="">
          <p:sp>
            <p:nvSpPr>
              <p:cNvPr id="4" name="내용 개체 틀 3">
                <a:extLst>
                  <a:ext uri="{FF2B5EF4-FFF2-40B4-BE49-F238E27FC236}">
                    <a16:creationId xmlns:a16="http://schemas.microsoft.com/office/drawing/2014/main" id="{3606A191-D764-562A-423B-968AAEF08F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6"/>
              </p:nvPr>
            </p:nvSpPr>
            <p:spPr>
              <a:blipFill>
                <a:blip r:embed="rId2"/>
                <a:stretch>
                  <a:fillRect l="-724" t="-130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AB990937-4EA0-BA8B-4004-E0557592A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5109910"/>
            <a:ext cx="7772400" cy="111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166587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56180624 Minimalist light sales pitch_Win32_v3" id="{6E94D4DF-24E6-4758-8701-2C20AC2BF2DD}" vid="{D9C778EE-A573-4D68-89BA-A3DB5F810E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1845F9-C5F4-4AA5-BA9E-EC2182E91488}">
  <ds:schemaRefs>
    <ds:schemaRef ds:uri="16c05727-aa75-4e4a-9b5f-8a80a1165891"/>
    <ds:schemaRef ds:uri="71af3243-3dd4-4a8d-8c0d-dd76da1f02a5"/>
    <ds:schemaRef ds:uri="230e9df3-be65-4c73-a93b-d1236ebd677e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schemas.microsoft.com/sharepoint/v3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5BFCE94-6EC9-4D8E-89B6-C22DE7AD70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8B084D-D430-4822-B3CB-DEADB2E7A5F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2791</TotalTime>
  <Words>2140</Words>
  <Application>Microsoft Macintosh PowerPoint</Application>
  <PresentationFormat>와이드스크린</PresentationFormat>
  <Paragraphs>286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 Math</vt:lpstr>
      <vt:lpstr>Tenorite</vt:lpstr>
      <vt:lpstr>Monoline</vt:lpstr>
      <vt:lpstr> FHE TUTORIAL</vt:lpstr>
      <vt:lpstr>What is homomorphic encryption?</vt:lpstr>
      <vt:lpstr>History of FHE</vt:lpstr>
      <vt:lpstr>PowerPoint 프레젠테이션</vt:lpstr>
      <vt:lpstr>Learning with error (LWE)</vt:lpstr>
      <vt:lpstr>Hardness of LWE problem</vt:lpstr>
      <vt:lpstr>Ring learning with error (RLWE)</vt:lpstr>
      <vt:lpstr>The CKKS FHE scheme</vt:lpstr>
      <vt:lpstr>Encoding/Decoding</vt:lpstr>
      <vt:lpstr>Encryption/Decryption</vt:lpstr>
      <vt:lpstr>Homomorphic addition &amp; Multiplication</vt:lpstr>
      <vt:lpstr>RElinearization</vt:lpstr>
      <vt:lpstr>Rescale (modulus switching)</vt:lpstr>
      <vt:lpstr>Homomorphic Automorphism</vt:lpstr>
      <vt:lpstr>Key-switching operation</vt:lpstr>
      <vt:lpstr>bootstrapping</vt:lpstr>
      <vt:lpstr>Outline for Bootstrapping </vt:lpstr>
      <vt:lpstr>CKKS bootstrapping</vt:lpstr>
      <vt:lpstr>EvalMod: homomorphic sine function</vt:lpstr>
      <vt:lpstr>Homomorphic matrix-vector product</vt:lpstr>
      <vt:lpstr>Implementation of FHE</vt:lpstr>
      <vt:lpstr>SUMMARY</vt:lpstr>
      <vt:lpstr>Future work</vt:lpstr>
      <vt:lpstr> Thank you!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강민식</dc:creator>
  <cp:lastModifiedBy>Kang, Minsik</cp:lastModifiedBy>
  <cp:revision>23</cp:revision>
  <dcterms:created xsi:type="dcterms:W3CDTF">2023-07-24T01:11:48Z</dcterms:created>
  <dcterms:modified xsi:type="dcterms:W3CDTF">2026-07-05T14:50:09Z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